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Georgia" panose="02040502050405020303" pitchFamily="18" charset="0"/>
      <p:regular r:id="rId23"/>
      <p:bold r:id="rId24"/>
      <p:italic r:id="rId25"/>
      <p:boldItalic r:id="rId26"/>
    </p:embeddedFont>
    <p:embeddedFont>
      <p:font typeface="Lato" panose="020B0604020202020204" charset="0"/>
      <p:regular r:id="rId27"/>
      <p:bold r:id="rId28"/>
      <p:italic r:id="rId29"/>
      <p:boldItalic r:id="rId30"/>
    </p:embeddedFont>
    <p:embeddedFont>
      <p:font typeface="Raleway"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48a69df9cd_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48a69df9cd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48a69df9cd_2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48a69df9cd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48a69df9cd_0_3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48a69df9cd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8a69df9cd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8a69df9cd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48a69df9cd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48a69df9cd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48a69df9cd_0_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48a69df9cd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48a69df9cd_0_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48a69df9cd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48a69df9cd_0_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48a69df9cd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48a69df9cd_0_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48a69df9cd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48a69df9cd_0_3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48a69df9cd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48a69df9cd_0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48a69df9cd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48a69df9cd_0_3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48a69df9cd_0_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48a69df9cd_0_3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48a69df9cd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48a69df9cd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48a69df9cd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48a69df9cd_1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48a69df9cd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48a69df9cd_1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48a69df9cd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48a69df9cd_1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48a69df9cd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48a69df9cd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48a69df9c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48a69df9cd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48a69df9cd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84" name="Google Shape;8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85" name="Google Shape;85;p13"/>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86" name="Google Shape;86;p13"/>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87" name="Google Shape;87;p13"/>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88"/>
        <p:cNvGrpSpPr/>
        <p:nvPr/>
      </p:nvGrpSpPr>
      <p:grpSpPr>
        <a:xfrm>
          <a:off x="0" y="0"/>
          <a:ext cx="0" cy="0"/>
          <a:chOff x="0" y="0"/>
          <a:chExt cx="0" cy="0"/>
        </a:xfrm>
      </p:grpSpPr>
      <p:grpSp>
        <p:nvGrpSpPr>
          <p:cNvPr id="89" name="Google Shape;89;p14"/>
          <p:cNvGrpSpPr/>
          <p:nvPr/>
        </p:nvGrpSpPr>
        <p:grpSpPr>
          <a:xfrm>
            <a:off x="830392" y="1191256"/>
            <a:ext cx="745763" cy="45826"/>
            <a:chOff x="4580561" y="2589004"/>
            <a:chExt cx="1064464" cy="25200"/>
          </a:xfrm>
        </p:grpSpPr>
        <p:sp>
          <p:nvSpPr>
            <p:cNvPr id="90" name="Google Shape;90;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1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93" name="Google Shape;93;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94" name="Google Shape;94;p14">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 name="Google Shape;95;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96" name="Google Shape;96;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97" name="Google Shape;97;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98"/>
        <p:cNvGrpSpPr/>
        <p:nvPr/>
      </p:nvGrpSpPr>
      <p:grpSpPr>
        <a:xfrm>
          <a:off x="0" y="0"/>
          <a:ext cx="0" cy="0"/>
          <a:chOff x="0" y="0"/>
          <a:chExt cx="0" cy="0"/>
        </a:xfrm>
      </p:grpSpPr>
      <p:pic>
        <p:nvPicPr>
          <p:cNvPr id="99" name="Google Shape;99;p15"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100" name="Google Shape;100;p1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102" name="Google Shape;102;p1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 name="Google Shape;10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4" name="Google Shape;10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5" name="Google Shape;10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106" name="Google Shape;106;p15"/>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ody only">
  <p:cSld name="TITLE_AND_BODY_1_2">
    <p:spTree>
      <p:nvGrpSpPr>
        <p:cNvPr id="1" name="Shape 107"/>
        <p:cNvGrpSpPr/>
        <p:nvPr/>
      </p:nvGrpSpPr>
      <p:grpSpPr>
        <a:xfrm>
          <a:off x="0" y="0"/>
          <a:ext cx="0" cy="0"/>
          <a:chOff x="0" y="0"/>
          <a:chExt cx="0" cy="0"/>
        </a:xfrm>
      </p:grpSpPr>
      <p:sp>
        <p:nvSpPr>
          <p:cNvPr id="108" name="Google Shape;108;p1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10" name="Google Shape;110;p1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 name="Google Shape;111;p1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12" name="Google Shape;112;p1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13" name="Google Shape;113;p1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114" name="Google Shape;114;p1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115"/>
        <p:cNvGrpSpPr/>
        <p:nvPr/>
      </p:nvGrpSpPr>
      <p:grpSpPr>
        <a:xfrm>
          <a:off x="0" y="0"/>
          <a:ext cx="0" cy="0"/>
          <a:chOff x="0" y="0"/>
          <a:chExt cx="0" cy="0"/>
        </a:xfrm>
      </p:grpSpPr>
      <p:pic>
        <p:nvPicPr>
          <p:cNvPr id="116" name="Google Shape;116;p17" descr="shutterstock_429987889_edited.jpg"/>
          <p:cNvPicPr preferRelativeResize="0"/>
          <p:nvPr/>
        </p:nvPicPr>
        <p:blipFill/>
        <p:spPr>
          <a:xfrm>
            <a:off x="0" y="487825"/>
            <a:ext cx="9144000" cy="4655676"/>
          </a:xfrm>
          <a:prstGeom prst="rect">
            <a:avLst/>
          </a:prstGeom>
          <a:noFill/>
          <a:ln>
            <a:noFill/>
          </a:ln>
        </p:spPr>
      </p:pic>
      <p:sp>
        <p:nvSpPr>
          <p:cNvPr id="117" name="Google Shape;117;p17"/>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 name="Google Shape;118;p17"/>
          <p:cNvGrpSpPr/>
          <p:nvPr/>
        </p:nvGrpSpPr>
        <p:grpSpPr>
          <a:xfrm>
            <a:off x="830392" y="1191256"/>
            <a:ext cx="745763" cy="45826"/>
            <a:chOff x="4580561" y="2589004"/>
            <a:chExt cx="1064464" cy="25200"/>
          </a:xfrm>
        </p:grpSpPr>
        <p:sp>
          <p:nvSpPr>
            <p:cNvPr id="119" name="Google Shape;119;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1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122" name="Google Shape;122;p17"/>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3" name="Google Shape;123;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24" name="Google Shape;124;p17">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26" name="Google Shape;126;p1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27" name="Google Shape;127;p1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7650" y="1557575"/>
            <a:ext cx="7688700" cy="2261100"/>
          </a:xfrm>
          <a:prstGeom prst="rect">
            <a:avLst/>
          </a:prstGeom>
        </p:spPr>
        <p:txBody>
          <a:bodyPr spcFirstLastPara="1" wrap="square" lIns="91425" tIns="91425" rIns="91425" bIns="91425" anchor="t" anchorCtr="0"/>
          <a:lstStyle>
            <a:lvl1pPr marL="457200" lvl="0" indent="-311150">
              <a:lnSpc>
                <a:spcPct val="150000"/>
              </a:lnSpc>
              <a:spcBef>
                <a:spcPts val="0"/>
              </a:spcBef>
              <a:spcAft>
                <a:spcPts val="0"/>
              </a:spcAft>
              <a:buSzPts val="1300"/>
              <a:buFont typeface="Georgia"/>
              <a:buChar char="●"/>
              <a:defRPr>
                <a:latin typeface="Georgia"/>
                <a:ea typeface="Georgia"/>
                <a:cs typeface="Georgia"/>
                <a:sym typeface="Georgia"/>
              </a:defRPr>
            </a:lvl1pPr>
            <a:lvl2pPr marL="914400" lvl="1" indent="-298450">
              <a:lnSpc>
                <a:spcPct val="150000"/>
              </a:lnSpc>
              <a:spcBef>
                <a:spcPts val="1600"/>
              </a:spcBef>
              <a:spcAft>
                <a:spcPts val="0"/>
              </a:spcAft>
              <a:buSzPts val="1100"/>
              <a:buFont typeface="Georgia"/>
              <a:buChar char="○"/>
              <a:defRPr>
                <a:latin typeface="Georgia"/>
                <a:ea typeface="Georgia"/>
                <a:cs typeface="Georgia"/>
                <a:sym typeface="Georgia"/>
              </a:defRPr>
            </a:lvl2pPr>
            <a:lvl3pPr marL="1371600" lvl="2" indent="-298450">
              <a:lnSpc>
                <a:spcPct val="150000"/>
              </a:lnSpc>
              <a:spcBef>
                <a:spcPts val="1600"/>
              </a:spcBef>
              <a:spcAft>
                <a:spcPts val="0"/>
              </a:spcAft>
              <a:buSzPts val="1100"/>
              <a:buFont typeface="Georgia"/>
              <a:buChar char="■"/>
              <a:defRPr>
                <a:latin typeface="Georgia"/>
                <a:ea typeface="Georgia"/>
                <a:cs typeface="Georgia"/>
                <a:sym typeface="Georgia"/>
              </a:defRPr>
            </a:lvl3pPr>
            <a:lvl4pPr marL="1828800" lvl="3" indent="-298450">
              <a:lnSpc>
                <a:spcPct val="150000"/>
              </a:lnSpc>
              <a:spcBef>
                <a:spcPts val="1600"/>
              </a:spcBef>
              <a:spcAft>
                <a:spcPts val="0"/>
              </a:spcAft>
              <a:buSzPts val="1100"/>
              <a:buFont typeface="Georgia"/>
              <a:buChar char="●"/>
              <a:defRPr>
                <a:latin typeface="Georgia"/>
                <a:ea typeface="Georgia"/>
                <a:cs typeface="Georgia"/>
                <a:sym typeface="Georgia"/>
              </a:defRPr>
            </a:lvl4pPr>
            <a:lvl5pPr marL="2286000" lvl="4" indent="-298450">
              <a:lnSpc>
                <a:spcPct val="150000"/>
              </a:lnSpc>
              <a:spcBef>
                <a:spcPts val="1600"/>
              </a:spcBef>
              <a:spcAft>
                <a:spcPts val="0"/>
              </a:spcAft>
              <a:buSzPts val="1100"/>
              <a:buFont typeface="Georgia"/>
              <a:buChar char="○"/>
              <a:defRPr>
                <a:latin typeface="Georgia"/>
                <a:ea typeface="Georgia"/>
                <a:cs typeface="Georgia"/>
                <a:sym typeface="Georgia"/>
              </a:defRPr>
            </a:lvl5pPr>
            <a:lvl6pPr marL="2743200" lvl="5" indent="-298450">
              <a:lnSpc>
                <a:spcPct val="150000"/>
              </a:lnSpc>
              <a:spcBef>
                <a:spcPts val="1600"/>
              </a:spcBef>
              <a:spcAft>
                <a:spcPts val="0"/>
              </a:spcAft>
              <a:buSzPts val="1100"/>
              <a:buFont typeface="Georgia"/>
              <a:buChar char="■"/>
              <a:defRPr>
                <a:latin typeface="Georgia"/>
                <a:ea typeface="Georgia"/>
                <a:cs typeface="Georgia"/>
                <a:sym typeface="Georgia"/>
              </a:defRPr>
            </a:lvl6pPr>
            <a:lvl7pPr marL="3200400" lvl="6" indent="-298450">
              <a:lnSpc>
                <a:spcPct val="150000"/>
              </a:lnSpc>
              <a:spcBef>
                <a:spcPts val="1600"/>
              </a:spcBef>
              <a:spcAft>
                <a:spcPts val="0"/>
              </a:spcAft>
              <a:buSzPts val="1100"/>
              <a:buFont typeface="Georgia"/>
              <a:buChar char="●"/>
              <a:defRPr>
                <a:latin typeface="Georgia"/>
                <a:ea typeface="Georgia"/>
                <a:cs typeface="Georgia"/>
                <a:sym typeface="Georgia"/>
              </a:defRPr>
            </a:lvl7pPr>
            <a:lvl8pPr marL="3657600" lvl="7" indent="-298450">
              <a:lnSpc>
                <a:spcPct val="150000"/>
              </a:lnSpc>
              <a:spcBef>
                <a:spcPts val="1600"/>
              </a:spcBef>
              <a:spcAft>
                <a:spcPts val="0"/>
              </a:spcAft>
              <a:buSzPts val="1100"/>
              <a:buFont typeface="Georgia"/>
              <a:buChar char="○"/>
              <a:defRPr>
                <a:latin typeface="Georgia"/>
                <a:ea typeface="Georgia"/>
                <a:cs typeface="Georgia"/>
                <a:sym typeface="Georgia"/>
              </a:defRPr>
            </a:lvl8pPr>
            <a:lvl9pPr marL="4114800" lvl="8" indent="-298450">
              <a:lnSpc>
                <a:spcPct val="150000"/>
              </a:lnSpc>
              <a:spcBef>
                <a:spcPts val="1600"/>
              </a:spcBef>
              <a:spcAft>
                <a:spcPts val="1600"/>
              </a:spcAft>
              <a:buSzPts val="1100"/>
              <a:buFont typeface="Georgia"/>
              <a:buChar char="■"/>
              <a:defRPr>
                <a:latin typeface="Georgia"/>
                <a:ea typeface="Georgia"/>
                <a:cs typeface="Georgia"/>
                <a:sym typeface="Georgia"/>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8"/>
          <p:cNvSpPr txBox="1">
            <a:spLocks noGrp="1"/>
          </p:cNvSpPr>
          <p:nvPr>
            <p:ph type="ctrTitle"/>
          </p:nvPr>
        </p:nvSpPr>
        <p:spPr>
          <a:xfrm>
            <a:off x="729450" y="1322450"/>
            <a:ext cx="8008800" cy="138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i="1">
                <a:solidFill>
                  <a:srgbClr val="000000"/>
                </a:solidFill>
              </a:rPr>
              <a:t>The Werewolves of Miller’s Hollow</a:t>
            </a:r>
            <a:r>
              <a:rPr lang="en-GB" sz="3600">
                <a:solidFill>
                  <a:srgbClr val="000000"/>
                </a:solidFill>
              </a:rPr>
              <a:t> Game Simulation </a:t>
            </a:r>
            <a:endParaRPr sz="3600"/>
          </a:p>
        </p:txBody>
      </p:sp>
      <p:sp>
        <p:nvSpPr>
          <p:cNvPr id="133" name="Google Shape;133;p18"/>
          <p:cNvSpPr txBox="1">
            <a:spLocks noGrp="1"/>
          </p:cNvSpPr>
          <p:nvPr>
            <p:ph type="subTitle" idx="1"/>
          </p:nvPr>
        </p:nvSpPr>
        <p:spPr>
          <a:xfrm>
            <a:off x="729575" y="2829874"/>
            <a:ext cx="4890900" cy="12906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1400" b="1" dirty="0"/>
              <a:t>IS590PR2 Final Project</a:t>
            </a:r>
            <a:endParaRPr sz="1400" b="1" dirty="0"/>
          </a:p>
          <a:p>
            <a:pPr marL="0" lvl="0" indent="0" algn="l" rtl="0">
              <a:lnSpc>
                <a:spcPct val="150000"/>
              </a:lnSpc>
              <a:spcBef>
                <a:spcPts val="0"/>
              </a:spcBef>
              <a:spcAft>
                <a:spcPts val="0"/>
              </a:spcAft>
              <a:buNone/>
            </a:pPr>
            <a:r>
              <a:rPr lang="en-GB" sz="1400" b="1" dirty="0"/>
              <a:t>Group Member:  Jingxian Na</a:t>
            </a:r>
            <a:endParaRPr sz="1400" b="1" dirty="0"/>
          </a:p>
          <a:p>
            <a:pPr marL="0" lvl="0" indent="0" algn="l" rtl="0">
              <a:lnSpc>
                <a:spcPct val="150000"/>
              </a:lnSpc>
              <a:spcBef>
                <a:spcPts val="0"/>
              </a:spcBef>
              <a:spcAft>
                <a:spcPts val="0"/>
              </a:spcAft>
              <a:buNone/>
            </a:pPr>
            <a:r>
              <a:rPr lang="en-GB" sz="1400" b="1" dirty="0"/>
              <a:t>	            Ran LI	</a:t>
            </a:r>
            <a:endParaRPr sz="1400" b="1" dirty="0"/>
          </a:p>
          <a:p>
            <a:pPr marL="0" lvl="0" indent="0" algn="l" rtl="0">
              <a:lnSpc>
                <a:spcPct val="150000"/>
              </a:lnSpc>
              <a:spcBef>
                <a:spcPts val="0"/>
              </a:spcBef>
              <a:spcAft>
                <a:spcPts val="0"/>
              </a:spcAft>
              <a:buNone/>
            </a:pPr>
            <a:r>
              <a:rPr lang="en-GB" sz="1400" b="1" dirty="0"/>
              <a:t>                                      </a:t>
            </a:r>
            <a:r>
              <a:rPr lang="en-GB" sz="1400" b="1" dirty="0" err="1"/>
              <a:t>Xiaohan</a:t>
            </a:r>
            <a:r>
              <a:rPr lang="en-GB" sz="1400" b="1" dirty="0"/>
              <a:t> Pei</a:t>
            </a:r>
            <a:endParaRPr sz="14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7"/>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Night: Who is checked by Seer</a:t>
            </a:r>
            <a:endParaRPr/>
          </a:p>
        </p:txBody>
      </p:sp>
      <p:sp>
        <p:nvSpPr>
          <p:cNvPr id="187" name="Google Shape;187;p27"/>
          <p:cNvSpPr txBox="1">
            <a:spLocks noGrp="1"/>
          </p:cNvSpPr>
          <p:nvPr>
            <p:ph type="body" idx="1"/>
          </p:nvPr>
        </p:nvSpPr>
        <p:spPr>
          <a:xfrm>
            <a:off x="727650" y="1557575"/>
            <a:ext cx="7688700" cy="2261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1400">
                <a:solidFill>
                  <a:srgbClr val="24292E"/>
                </a:solidFill>
                <a:highlight>
                  <a:schemeClr val="lt1"/>
                </a:highlight>
              </a:rPr>
              <a:t>Seer checks someone’s identity</a:t>
            </a:r>
            <a:endParaRPr sz="1400">
              <a:solidFill>
                <a:srgbClr val="24292E"/>
              </a:solidFill>
              <a:highlight>
                <a:schemeClr val="lt1"/>
              </a:highlight>
            </a:endParaRPr>
          </a:p>
          <a:p>
            <a:pPr marL="1371600" lvl="1" indent="-317500" algn="l" rtl="0">
              <a:lnSpc>
                <a:spcPct val="150000"/>
              </a:lnSpc>
              <a:spcBef>
                <a:spcPts val="0"/>
              </a:spcBef>
              <a:spcAft>
                <a:spcPts val="0"/>
              </a:spcAft>
              <a:buClr>
                <a:srgbClr val="24292E"/>
              </a:buClr>
              <a:buSzPts val="1400"/>
              <a:buFont typeface="Arial"/>
              <a:buChar char="○"/>
            </a:pPr>
            <a:r>
              <a:rPr lang="en-GB" sz="1400">
                <a:solidFill>
                  <a:srgbClr val="24292E"/>
                </a:solidFill>
                <a:highlight>
                  <a:schemeClr val="lt1"/>
                </a:highlight>
              </a:rPr>
              <a:t>Special attribute: knowledge</a:t>
            </a:r>
            <a:endParaRPr sz="1400">
              <a:solidFill>
                <a:srgbClr val="24292E"/>
              </a:solidFill>
              <a:highlight>
                <a:schemeClr val="lt1"/>
              </a:highlight>
            </a:endParaRPr>
          </a:p>
          <a:p>
            <a:pPr marL="1371600" lvl="1" indent="-317500" algn="l" rtl="0">
              <a:lnSpc>
                <a:spcPct val="150000"/>
              </a:lnSpc>
              <a:spcBef>
                <a:spcPts val="0"/>
              </a:spcBef>
              <a:spcAft>
                <a:spcPts val="0"/>
              </a:spcAft>
              <a:buClr>
                <a:srgbClr val="24292E"/>
              </a:buClr>
              <a:buSzPts val="1400"/>
              <a:buFont typeface="Arial"/>
              <a:buChar char="○"/>
            </a:pPr>
            <a:r>
              <a:rPr lang="en-GB" sz="1400">
                <a:solidFill>
                  <a:srgbClr val="24292E"/>
                </a:solidFill>
                <a:highlight>
                  <a:schemeClr val="lt1"/>
                </a:highlight>
              </a:rPr>
              <a:t>Check someone out of the knowledge randomly</a:t>
            </a:r>
            <a:endParaRPr sz="1400">
              <a:solidFill>
                <a:srgbClr val="24292E"/>
              </a:solidFill>
              <a:highlight>
                <a:schemeClr val="lt1"/>
              </a:highlight>
            </a:endParaRPr>
          </a:p>
          <a:p>
            <a:pPr marL="914400" lvl="0" indent="-317500" algn="l" rtl="0">
              <a:lnSpc>
                <a:spcPct val="150000"/>
              </a:lnSpc>
              <a:spcBef>
                <a:spcPts val="0"/>
              </a:spcBef>
              <a:spcAft>
                <a:spcPts val="0"/>
              </a:spcAft>
              <a:buClr>
                <a:srgbClr val="000000"/>
              </a:buClr>
              <a:buSzPts val="1400"/>
              <a:buFont typeface="Georgia"/>
              <a:buChar char="●"/>
            </a:pPr>
            <a:r>
              <a:rPr lang="en-GB" sz="1400">
                <a:solidFill>
                  <a:srgbClr val="000000"/>
                </a:solidFill>
              </a:rPr>
              <a:t>If there is a Sheriff and Seer is not the Sheriff, Seer will check the identity of the </a:t>
            </a:r>
            <a:r>
              <a:rPr lang="en-GB" sz="1400" b="1">
                <a:solidFill>
                  <a:srgbClr val="000000"/>
                </a:solidFill>
              </a:rPr>
              <a:t>Sheriff</a:t>
            </a:r>
            <a:r>
              <a:rPr lang="en-GB" sz="1400">
                <a:solidFill>
                  <a:srgbClr val="000000"/>
                </a:solidFill>
              </a:rPr>
              <a:t>.</a:t>
            </a:r>
            <a:endParaRPr sz="1400">
              <a:solidFill>
                <a:srgbClr val="000000"/>
              </a:solidFill>
            </a:endParaRPr>
          </a:p>
          <a:p>
            <a:pPr marL="1371600" lvl="1" indent="-317500" algn="l" rtl="0">
              <a:lnSpc>
                <a:spcPct val="150000"/>
              </a:lnSpc>
              <a:spcBef>
                <a:spcPts val="0"/>
              </a:spcBef>
              <a:spcAft>
                <a:spcPts val="0"/>
              </a:spcAft>
              <a:buClr>
                <a:srgbClr val="000000"/>
              </a:buClr>
              <a:buSzPts val="1400"/>
              <a:buFont typeface="Arial"/>
              <a:buChar char="○"/>
            </a:pPr>
            <a:r>
              <a:rPr lang="en-GB" sz="1400">
                <a:solidFill>
                  <a:srgbClr val="000000"/>
                </a:solidFill>
              </a:rPr>
              <a:t>Replace the player to check with the sheriff</a:t>
            </a:r>
            <a:endParaRPr sz="1400">
              <a:solidFill>
                <a:srgbClr val="000000"/>
              </a:solidFill>
            </a:endParaRPr>
          </a:p>
          <a:p>
            <a:pPr marL="914400" lvl="0" indent="-317500" algn="l" rtl="0">
              <a:lnSpc>
                <a:spcPct val="150000"/>
              </a:lnSpc>
              <a:spcBef>
                <a:spcPts val="0"/>
              </a:spcBef>
              <a:spcAft>
                <a:spcPts val="0"/>
              </a:spcAft>
              <a:buClr>
                <a:srgbClr val="000000"/>
              </a:buClr>
              <a:buSzPts val="1400"/>
              <a:buFont typeface="Arial"/>
              <a:buChar char="●"/>
            </a:pPr>
            <a:r>
              <a:rPr lang="en-GB" sz="1400">
                <a:solidFill>
                  <a:srgbClr val="000000"/>
                </a:solidFill>
              </a:rPr>
              <a:t>Update Seer’s knowledge</a:t>
            </a:r>
            <a:endParaRPr sz="1400">
              <a:solidFill>
                <a:srgbClr val="000000"/>
              </a:solidFill>
            </a:endParaRPr>
          </a:p>
          <a:p>
            <a:pPr marL="914400" lvl="0" indent="-317500" algn="l" rtl="0">
              <a:lnSpc>
                <a:spcPct val="150000"/>
              </a:lnSpc>
              <a:spcBef>
                <a:spcPts val="0"/>
              </a:spcBef>
              <a:spcAft>
                <a:spcPts val="0"/>
              </a:spcAft>
              <a:buClr>
                <a:srgbClr val="000000"/>
              </a:buClr>
              <a:buSzPts val="1400"/>
              <a:buFont typeface="Arial"/>
              <a:buChar char="●"/>
            </a:pPr>
            <a:r>
              <a:rPr lang="en-GB" sz="1400">
                <a:solidFill>
                  <a:srgbClr val="000000"/>
                </a:solidFill>
              </a:rPr>
              <a:t>Update Seer’s credit</a:t>
            </a:r>
            <a:endParaRPr sz="1400">
              <a:solidFill>
                <a:srgbClr val="000000"/>
              </a:solidFill>
            </a:endParaRPr>
          </a:p>
          <a:p>
            <a:pPr marL="1371600" lvl="1" indent="-317500" algn="l" rtl="0">
              <a:lnSpc>
                <a:spcPct val="150000"/>
              </a:lnSpc>
              <a:spcBef>
                <a:spcPts val="0"/>
              </a:spcBef>
              <a:spcAft>
                <a:spcPts val="0"/>
              </a:spcAft>
              <a:buClr>
                <a:srgbClr val="000000"/>
              </a:buClr>
              <a:buSzPts val="1400"/>
              <a:buFont typeface="Arial"/>
              <a:buChar char="○"/>
            </a:pPr>
            <a:r>
              <a:rPr lang="en-GB" sz="1400">
                <a:solidFill>
                  <a:srgbClr val="000000"/>
                </a:solidFill>
              </a:rPr>
              <a:t>Checked player is a werewolf, credit += 0.1</a:t>
            </a:r>
            <a:endParaRPr sz="1400">
              <a:solidFill>
                <a:srgbClr val="000000"/>
              </a:solidFill>
            </a:endParaRPr>
          </a:p>
          <a:p>
            <a:pPr marL="1371600" lvl="1" indent="-317500" algn="l" rtl="0">
              <a:lnSpc>
                <a:spcPct val="150000"/>
              </a:lnSpc>
              <a:spcBef>
                <a:spcPts val="0"/>
              </a:spcBef>
              <a:spcAft>
                <a:spcPts val="0"/>
              </a:spcAft>
              <a:buClr>
                <a:srgbClr val="000000"/>
              </a:buClr>
              <a:buSzPts val="1400"/>
              <a:buFont typeface="Arial"/>
              <a:buChar char="○"/>
            </a:pPr>
            <a:r>
              <a:rPr lang="en-GB" sz="1400">
                <a:solidFill>
                  <a:srgbClr val="000000"/>
                </a:solidFill>
              </a:rPr>
              <a:t>Checked player is not a werewolf, credit += 0.05</a:t>
            </a:r>
            <a:endParaRPr sz="1400">
              <a:solidFill>
                <a:srgbClr val="000000"/>
              </a:solidFill>
            </a:endParaRPr>
          </a:p>
          <a:p>
            <a:pPr marL="0" lvl="0" indent="0" algn="l" rtl="0">
              <a:lnSpc>
                <a:spcPct val="150000"/>
              </a:lnSpc>
              <a:spcBef>
                <a:spcPts val="0"/>
              </a:spcBef>
              <a:spcAft>
                <a:spcPts val="0"/>
              </a:spcAft>
              <a:buClr>
                <a:srgbClr val="000000"/>
              </a:buClr>
              <a:buSzPts val="1100"/>
              <a:buFont typeface="Arial"/>
              <a:buNone/>
            </a:pPr>
            <a:endParaRPr sz="1400">
              <a:solidFill>
                <a:srgbClr val="000000"/>
              </a:solidFill>
              <a:latin typeface="Georgia"/>
              <a:ea typeface="Georgia"/>
              <a:cs typeface="Georgia"/>
              <a:sym typeface="Georgia"/>
            </a:endParaRPr>
          </a:p>
          <a:p>
            <a:pPr marL="0" lvl="0" indent="0" algn="l" rtl="0">
              <a:spcBef>
                <a:spcPts val="0"/>
              </a:spcBef>
              <a:spcAft>
                <a:spcPts val="1600"/>
              </a:spcAft>
              <a:buNone/>
            </a:pPr>
            <a:endParaRPr sz="1400">
              <a:solidFill>
                <a:srgbClr val="24292E"/>
              </a:solidFill>
              <a:highlight>
                <a:srgbClr val="FFFFFF"/>
              </a:highlight>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8"/>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Night: Determine who is killed successfully</a:t>
            </a:r>
            <a:endParaRPr/>
          </a:p>
        </p:txBody>
      </p:sp>
      <p:sp>
        <p:nvSpPr>
          <p:cNvPr id="193" name="Google Shape;193;p28"/>
          <p:cNvSpPr txBox="1">
            <a:spLocks noGrp="1"/>
          </p:cNvSpPr>
          <p:nvPr>
            <p:ph type="body" idx="1"/>
          </p:nvPr>
        </p:nvSpPr>
        <p:spPr>
          <a:xfrm>
            <a:off x="727650" y="1557575"/>
            <a:ext cx="7688700" cy="22611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rgbClr val="24292E"/>
              </a:buClr>
              <a:buSzPts val="1600"/>
              <a:buFont typeface="Georgia"/>
              <a:buChar char="●"/>
            </a:pPr>
            <a:r>
              <a:rPr lang="en-GB" sz="1600">
                <a:solidFill>
                  <a:srgbClr val="24292E"/>
                </a:solidFill>
                <a:highlight>
                  <a:schemeClr val="lt1"/>
                </a:highlight>
              </a:rPr>
              <a:t>Compare the protected player and the killed player to determine who is killed.</a:t>
            </a:r>
            <a:endParaRPr sz="1600">
              <a:solidFill>
                <a:srgbClr val="24292E"/>
              </a:solidFill>
              <a:highlight>
                <a:schemeClr val="lt1"/>
              </a:highlight>
            </a:endParaRPr>
          </a:p>
          <a:p>
            <a:pPr marL="457200" lvl="0" indent="0" algn="l" rtl="0">
              <a:spcBef>
                <a:spcPts val="0"/>
              </a:spcBef>
              <a:spcAft>
                <a:spcPts val="0"/>
              </a:spcAft>
              <a:buNone/>
            </a:pPr>
            <a:endParaRPr sz="1600">
              <a:solidFill>
                <a:srgbClr val="24292E"/>
              </a:solidFill>
              <a:highlight>
                <a:schemeClr val="lt1"/>
              </a:highlight>
            </a:endParaRPr>
          </a:p>
          <a:p>
            <a:pPr marL="914400" lvl="1" indent="-330200" algn="l" rtl="0">
              <a:spcBef>
                <a:spcPts val="0"/>
              </a:spcBef>
              <a:spcAft>
                <a:spcPts val="0"/>
              </a:spcAft>
              <a:buClr>
                <a:srgbClr val="24292E"/>
              </a:buClr>
              <a:buSzPts val="1600"/>
              <a:buFont typeface="Arial"/>
              <a:buChar char="○"/>
            </a:pPr>
            <a:r>
              <a:rPr lang="en-GB" sz="1600" i="1">
                <a:solidFill>
                  <a:srgbClr val="24292E"/>
                </a:solidFill>
                <a:highlight>
                  <a:schemeClr val="lt1"/>
                </a:highlight>
              </a:rPr>
              <a:t>If ‘</a:t>
            </a:r>
            <a:r>
              <a:rPr lang="en-GB" sz="1600" b="1" i="1">
                <a:solidFill>
                  <a:srgbClr val="24292E"/>
                </a:solidFill>
                <a:highlight>
                  <a:schemeClr val="lt1"/>
                </a:highlight>
              </a:rPr>
              <a:t>the player to protect’ is ‘the player to kill’</a:t>
            </a:r>
            <a:r>
              <a:rPr lang="en-GB" sz="1600" i="1">
                <a:solidFill>
                  <a:srgbClr val="24292E"/>
                </a:solidFill>
                <a:highlight>
                  <a:schemeClr val="lt1"/>
                </a:highlight>
              </a:rPr>
              <a:t>, nobody would be killed successfully.</a:t>
            </a:r>
            <a:endParaRPr sz="1600" i="1">
              <a:solidFill>
                <a:srgbClr val="24292E"/>
              </a:solidFill>
              <a:highlight>
                <a:schemeClr val="lt1"/>
              </a:highlight>
            </a:endParaRPr>
          </a:p>
          <a:p>
            <a:pPr marL="914400" lvl="0" indent="0" algn="l" rtl="0">
              <a:spcBef>
                <a:spcPts val="0"/>
              </a:spcBef>
              <a:spcAft>
                <a:spcPts val="0"/>
              </a:spcAft>
              <a:buNone/>
            </a:pPr>
            <a:endParaRPr sz="1600" i="1">
              <a:solidFill>
                <a:srgbClr val="24292E"/>
              </a:solidFill>
              <a:highlight>
                <a:schemeClr val="lt1"/>
              </a:highlight>
            </a:endParaRPr>
          </a:p>
          <a:p>
            <a:pPr marL="914400" lvl="1" indent="-330200" algn="l" rtl="0">
              <a:spcBef>
                <a:spcPts val="0"/>
              </a:spcBef>
              <a:spcAft>
                <a:spcPts val="0"/>
              </a:spcAft>
              <a:buClr>
                <a:srgbClr val="24292E"/>
              </a:buClr>
              <a:buSzPts val="1600"/>
              <a:buFont typeface="Arial"/>
              <a:buChar char="○"/>
            </a:pPr>
            <a:r>
              <a:rPr lang="en-GB" sz="1600" i="1">
                <a:solidFill>
                  <a:srgbClr val="24292E"/>
                </a:solidFill>
                <a:highlight>
                  <a:schemeClr val="lt1"/>
                </a:highlight>
              </a:rPr>
              <a:t>If not, the player to kill is killed successfully.</a:t>
            </a:r>
            <a:endParaRPr sz="1600" i="1">
              <a:solidFill>
                <a:srgbClr val="24292E"/>
              </a:solidFill>
              <a:highlight>
                <a:schemeClr val="lt1"/>
              </a:highlight>
            </a:endParaRPr>
          </a:p>
          <a:p>
            <a:pPr marL="914400" lvl="0" indent="0" algn="l" rtl="0">
              <a:lnSpc>
                <a:spcPct val="115000"/>
              </a:lnSpc>
              <a:spcBef>
                <a:spcPts val="0"/>
              </a:spcBef>
              <a:spcAft>
                <a:spcPts val="0"/>
              </a:spcAft>
              <a:buNone/>
            </a:pPr>
            <a:endParaRPr sz="1600">
              <a:solidFill>
                <a:srgbClr val="24292E"/>
              </a:solidFill>
              <a:highlight>
                <a:schemeClr val="lt1"/>
              </a:highlight>
            </a:endParaRPr>
          </a:p>
          <a:p>
            <a:pPr marL="0" lvl="0" indent="0" algn="l" rtl="0">
              <a:lnSpc>
                <a:spcPct val="150000"/>
              </a:lnSpc>
              <a:spcBef>
                <a:spcPts val="0"/>
              </a:spcBef>
              <a:spcAft>
                <a:spcPts val="0"/>
              </a:spcAft>
              <a:buClr>
                <a:srgbClr val="000000"/>
              </a:buClr>
              <a:buSzPts val="1100"/>
              <a:buFont typeface="Arial"/>
              <a:buNone/>
            </a:pPr>
            <a:endParaRPr sz="1600">
              <a:solidFill>
                <a:srgbClr val="000000"/>
              </a:solidFill>
              <a:latin typeface="Georgia"/>
              <a:ea typeface="Georgia"/>
              <a:cs typeface="Georgia"/>
              <a:sym typeface="Georgia"/>
            </a:endParaRPr>
          </a:p>
          <a:p>
            <a:pPr marL="0" lvl="0" indent="0" algn="l" rtl="0">
              <a:spcBef>
                <a:spcPts val="0"/>
              </a:spcBef>
              <a:spcAft>
                <a:spcPts val="1600"/>
              </a:spcAft>
              <a:buNone/>
            </a:pPr>
            <a:endParaRPr sz="1600">
              <a:solidFill>
                <a:srgbClr val="24292E"/>
              </a:solidFill>
              <a:highlight>
                <a:srgbClr val="FFFFFF"/>
              </a:highlight>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9"/>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DAY SIMULATION</a:t>
            </a:r>
            <a:endParaRPr/>
          </a:p>
        </p:txBody>
      </p:sp>
      <p:sp>
        <p:nvSpPr>
          <p:cNvPr id="199" name="Google Shape;199;p29"/>
          <p:cNvSpPr txBox="1">
            <a:spLocks noGrp="1"/>
          </p:cNvSpPr>
          <p:nvPr>
            <p:ph type="body" idx="1"/>
          </p:nvPr>
        </p:nvSpPr>
        <p:spPr>
          <a:xfrm>
            <a:off x="727650" y="1557575"/>
            <a:ext cx="7688700" cy="2935800"/>
          </a:xfrm>
          <a:prstGeom prst="rect">
            <a:avLst/>
          </a:prstGeom>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SzPts val="1600"/>
              <a:buChar char="➔"/>
            </a:pPr>
            <a:r>
              <a:rPr lang="en-GB" sz="1600"/>
              <a:t>Statement: Who is dead</a:t>
            </a:r>
            <a:endParaRPr sz="1600"/>
          </a:p>
          <a:p>
            <a:pPr marL="914400" lvl="1" indent="-330200" algn="l" rtl="0">
              <a:lnSpc>
                <a:spcPct val="200000"/>
              </a:lnSpc>
              <a:spcBef>
                <a:spcPts val="0"/>
              </a:spcBef>
              <a:spcAft>
                <a:spcPts val="0"/>
              </a:spcAft>
              <a:buSzPts val="1600"/>
              <a:buChar char="◆"/>
            </a:pPr>
            <a:r>
              <a:rPr lang="en-GB" sz="1600"/>
              <a:t>Based on the results from </a:t>
            </a:r>
            <a:r>
              <a:rPr lang="en-GB" sz="1600" b="1"/>
              <a:t>last night</a:t>
            </a:r>
            <a:endParaRPr sz="1600" b="1"/>
          </a:p>
          <a:p>
            <a:pPr marL="457200" lvl="0" indent="-330200" algn="l" rtl="0">
              <a:lnSpc>
                <a:spcPct val="200000"/>
              </a:lnSpc>
              <a:spcBef>
                <a:spcPts val="0"/>
              </a:spcBef>
              <a:spcAft>
                <a:spcPts val="0"/>
              </a:spcAft>
              <a:buSzPts val="1600"/>
              <a:buChar char="➔"/>
            </a:pPr>
            <a:r>
              <a:rPr lang="en-GB" sz="1600"/>
              <a:t>Decision: Who is the Sheriff</a:t>
            </a:r>
            <a:endParaRPr sz="1600"/>
          </a:p>
          <a:p>
            <a:pPr marL="914400" lvl="1" indent="-330200" algn="l" rtl="0">
              <a:lnSpc>
                <a:spcPct val="200000"/>
              </a:lnSpc>
              <a:spcBef>
                <a:spcPts val="0"/>
              </a:spcBef>
              <a:spcAft>
                <a:spcPts val="0"/>
              </a:spcAft>
              <a:buSzPts val="1600"/>
              <a:buChar char="◆"/>
            </a:pPr>
            <a:r>
              <a:rPr lang="en-GB" sz="1600"/>
              <a:t>Only occur when </a:t>
            </a:r>
            <a:r>
              <a:rPr lang="en-GB" sz="1600" b="1"/>
              <a:t>NO Sheriff</a:t>
            </a:r>
            <a:r>
              <a:rPr lang="en-GB" sz="1600"/>
              <a:t> exists</a:t>
            </a:r>
            <a:endParaRPr sz="1600"/>
          </a:p>
          <a:p>
            <a:pPr marL="457200" lvl="0" indent="-330200" algn="l" rtl="0">
              <a:lnSpc>
                <a:spcPct val="200000"/>
              </a:lnSpc>
              <a:spcBef>
                <a:spcPts val="0"/>
              </a:spcBef>
              <a:spcAft>
                <a:spcPts val="0"/>
              </a:spcAft>
              <a:buSzPts val="1600"/>
              <a:buChar char="➔"/>
            </a:pPr>
            <a:r>
              <a:rPr lang="en-GB" sz="1600"/>
              <a:t>Accusation &amp; Vote: Who will be eliminated</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0"/>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Day: Who is the Sheriff</a:t>
            </a:r>
            <a:endParaRPr/>
          </a:p>
        </p:txBody>
      </p:sp>
      <p:sp>
        <p:nvSpPr>
          <p:cNvPr id="205" name="Google Shape;205;p30"/>
          <p:cNvSpPr txBox="1">
            <a:spLocks noGrp="1"/>
          </p:cNvSpPr>
          <p:nvPr>
            <p:ph type="body" idx="1"/>
          </p:nvPr>
        </p:nvSpPr>
        <p:spPr>
          <a:xfrm>
            <a:off x="727650" y="1442850"/>
            <a:ext cx="7781100" cy="3480600"/>
          </a:xfrm>
          <a:prstGeom prst="rect">
            <a:avLst/>
          </a:prstGeom>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SzPts val="1600"/>
              <a:buChar char="➔"/>
            </a:pPr>
            <a:r>
              <a:rPr lang="en-GB" sz="1600"/>
              <a:t>Candidates chosen from </a:t>
            </a:r>
            <a:r>
              <a:rPr lang="en-GB" sz="1600" b="1"/>
              <a:t>EACH</a:t>
            </a:r>
            <a:r>
              <a:rPr lang="en-GB" sz="1600"/>
              <a:t> side (</a:t>
            </a:r>
            <a:r>
              <a:rPr lang="en-GB" sz="1600" i="1"/>
              <a:t>Werewolves / Non-werewolves</a:t>
            </a:r>
            <a:r>
              <a:rPr lang="en-GB" sz="1600"/>
              <a:t>)</a:t>
            </a:r>
            <a:endParaRPr sz="1600"/>
          </a:p>
          <a:p>
            <a:pPr marL="914400" lvl="1" indent="-330200" algn="l" rtl="0">
              <a:lnSpc>
                <a:spcPct val="200000"/>
              </a:lnSpc>
              <a:spcBef>
                <a:spcPts val="0"/>
              </a:spcBef>
              <a:spcAft>
                <a:spcPts val="0"/>
              </a:spcAft>
              <a:buSzPts val="1600"/>
              <a:buChar char="◆"/>
            </a:pPr>
            <a:r>
              <a:rPr lang="en-GB" sz="1600"/>
              <a:t>The ones with the </a:t>
            </a:r>
            <a:r>
              <a:rPr lang="en-GB" sz="1600" b="1" u="sng"/>
              <a:t>highest credit </a:t>
            </a:r>
            <a:endParaRPr sz="1600" b="1" u="sng"/>
          </a:p>
          <a:p>
            <a:pPr marL="457200" lvl="0" indent="-330200" algn="l" rtl="0">
              <a:lnSpc>
                <a:spcPct val="200000"/>
              </a:lnSpc>
              <a:spcBef>
                <a:spcPts val="0"/>
              </a:spcBef>
              <a:spcAft>
                <a:spcPts val="0"/>
              </a:spcAft>
              <a:buSzPts val="1600"/>
              <a:buChar char="➔"/>
            </a:pPr>
            <a:r>
              <a:rPr lang="en-GB" sz="1600"/>
              <a:t>Credit comparison between each side</a:t>
            </a:r>
            <a:endParaRPr sz="1600"/>
          </a:p>
          <a:p>
            <a:pPr marL="914400" lvl="1" indent="-330200" algn="l" rtl="0">
              <a:lnSpc>
                <a:spcPct val="200000"/>
              </a:lnSpc>
              <a:spcBef>
                <a:spcPts val="0"/>
              </a:spcBef>
              <a:spcAft>
                <a:spcPts val="0"/>
              </a:spcAft>
              <a:buSzPts val="1600"/>
              <a:buChar char="◆"/>
            </a:pPr>
            <a:r>
              <a:rPr lang="en-GB" sz="1600" b="1" u="sng"/>
              <a:t>Randomly choose</a:t>
            </a:r>
            <a:r>
              <a:rPr lang="en-GB" sz="1600"/>
              <a:t> one from all the candidates</a:t>
            </a:r>
            <a:endParaRPr sz="1600"/>
          </a:p>
          <a:p>
            <a:pPr marL="914400" lvl="1" indent="-330200" algn="l" rtl="0">
              <a:lnSpc>
                <a:spcPct val="200000"/>
              </a:lnSpc>
              <a:spcBef>
                <a:spcPts val="0"/>
              </a:spcBef>
              <a:spcAft>
                <a:spcPts val="0"/>
              </a:spcAft>
              <a:buSzPts val="1600"/>
              <a:buChar char="◆"/>
            </a:pPr>
            <a:r>
              <a:rPr lang="en-GB" sz="1600"/>
              <a:t>Use the highest one as the </a:t>
            </a:r>
            <a:r>
              <a:rPr lang="en-GB" sz="1600" b="1" u="sng"/>
              <a:t>p-value of Bernoulli Distribution</a:t>
            </a:r>
            <a:endParaRPr sz="1600" b="1" u="sng"/>
          </a:p>
          <a:p>
            <a:pPr marL="1371600" lvl="2" indent="-330200" algn="l" rtl="0">
              <a:lnSpc>
                <a:spcPct val="200000"/>
              </a:lnSpc>
              <a:spcBef>
                <a:spcPts val="0"/>
              </a:spcBef>
              <a:spcAft>
                <a:spcPts val="0"/>
              </a:spcAft>
              <a:buSzPts val="1600"/>
              <a:buChar char="●"/>
            </a:pPr>
            <a:r>
              <a:rPr lang="en-GB" sz="1600" b="1"/>
              <a:t>1</a:t>
            </a:r>
            <a:r>
              <a:rPr lang="en-GB" sz="1600"/>
              <a:t>: the side w/ the highest credit</a:t>
            </a:r>
            <a:endParaRPr sz="1600"/>
          </a:p>
          <a:p>
            <a:pPr marL="1371600" lvl="2" indent="-330200" algn="l" rtl="0">
              <a:lnSpc>
                <a:spcPct val="200000"/>
              </a:lnSpc>
              <a:spcBef>
                <a:spcPts val="0"/>
              </a:spcBef>
              <a:spcAft>
                <a:spcPts val="0"/>
              </a:spcAft>
              <a:buSzPts val="1600"/>
              <a:buChar char="●"/>
            </a:pPr>
            <a:r>
              <a:rPr lang="en-GB" sz="1600" b="1"/>
              <a:t>0</a:t>
            </a:r>
            <a:r>
              <a:rPr lang="en-GB" sz="1600"/>
              <a:t>: the other side </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1"/>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Day: Who will be eliminated</a:t>
            </a:r>
            <a:endParaRPr/>
          </a:p>
        </p:txBody>
      </p:sp>
      <p:sp>
        <p:nvSpPr>
          <p:cNvPr id="211" name="Google Shape;211;p31"/>
          <p:cNvSpPr txBox="1">
            <a:spLocks noGrp="1"/>
          </p:cNvSpPr>
          <p:nvPr>
            <p:ph type="body" idx="1"/>
          </p:nvPr>
        </p:nvSpPr>
        <p:spPr>
          <a:xfrm>
            <a:off x="727650" y="1442850"/>
            <a:ext cx="7781100" cy="3480600"/>
          </a:xfrm>
          <a:prstGeom prst="rect">
            <a:avLst/>
          </a:prstGeom>
        </p:spPr>
        <p:txBody>
          <a:bodyPr spcFirstLastPara="1" wrap="square" lIns="91425" tIns="91425" rIns="91425" bIns="91425" anchor="t" anchorCtr="0">
            <a:noAutofit/>
          </a:bodyPr>
          <a:lstStyle/>
          <a:p>
            <a:pPr marL="457200" marR="0" lvl="0" indent="-330200" algn="l" rtl="0">
              <a:lnSpc>
                <a:spcPct val="200000"/>
              </a:lnSpc>
              <a:spcBef>
                <a:spcPts val="0"/>
              </a:spcBef>
              <a:spcAft>
                <a:spcPts val="0"/>
              </a:spcAft>
              <a:buClr>
                <a:schemeClr val="accent1"/>
              </a:buClr>
              <a:buSzPts val="1600"/>
              <a:buFont typeface="Georgia"/>
              <a:buChar char="➔"/>
            </a:pPr>
            <a:r>
              <a:rPr lang="en-GB" sz="1600"/>
              <a:t>Three conditions for Sheriff &amp; Accusation</a:t>
            </a:r>
            <a:endParaRPr sz="1600"/>
          </a:p>
          <a:p>
            <a:pPr marL="914400" marR="0" lvl="1" indent="-330200" algn="l" rtl="0">
              <a:lnSpc>
                <a:spcPct val="200000"/>
              </a:lnSpc>
              <a:spcBef>
                <a:spcPts val="0"/>
              </a:spcBef>
              <a:spcAft>
                <a:spcPts val="0"/>
              </a:spcAft>
              <a:buSzPts val="1600"/>
              <a:buChar char="◆"/>
            </a:pPr>
            <a:r>
              <a:rPr lang="en-GB" sz="1600" b="1" u="sng"/>
              <a:t>Seer</a:t>
            </a:r>
            <a:r>
              <a:rPr lang="en-GB" sz="1600"/>
              <a:t> </a:t>
            </a:r>
            <a:endParaRPr sz="1600"/>
          </a:p>
          <a:p>
            <a:pPr marL="1371600" marR="0" lvl="2" indent="-330200" algn="l" rtl="0">
              <a:lnSpc>
                <a:spcPct val="200000"/>
              </a:lnSpc>
              <a:spcBef>
                <a:spcPts val="0"/>
              </a:spcBef>
              <a:spcAft>
                <a:spcPts val="0"/>
              </a:spcAft>
              <a:buSzPts val="1600"/>
              <a:buChar char="●"/>
            </a:pPr>
            <a:r>
              <a:rPr lang="en-GB" sz="1600"/>
              <a:t>Only </a:t>
            </a:r>
            <a:r>
              <a:rPr lang="en-GB" sz="1600" b="1"/>
              <a:t>ONE</a:t>
            </a:r>
            <a:r>
              <a:rPr lang="en-GB" sz="1600"/>
              <a:t> accusation from the Seer</a:t>
            </a:r>
            <a:endParaRPr sz="1600"/>
          </a:p>
          <a:p>
            <a:pPr marL="914400" marR="0" lvl="1" indent="-330200" algn="l" rtl="0">
              <a:lnSpc>
                <a:spcPct val="200000"/>
              </a:lnSpc>
              <a:spcBef>
                <a:spcPts val="0"/>
              </a:spcBef>
              <a:spcAft>
                <a:spcPts val="0"/>
              </a:spcAft>
              <a:buSzPts val="1600"/>
              <a:buChar char="◆"/>
            </a:pPr>
            <a:r>
              <a:rPr lang="en-GB" sz="1600" b="1" u="sng"/>
              <a:t>Werewolf</a:t>
            </a:r>
            <a:r>
              <a:rPr lang="en-GB" sz="1600"/>
              <a:t> when Seer is still alive</a:t>
            </a:r>
            <a:endParaRPr sz="1600"/>
          </a:p>
          <a:p>
            <a:pPr marL="1371600" marR="0" lvl="2" indent="-330200" algn="l" rtl="0">
              <a:lnSpc>
                <a:spcPct val="200000"/>
              </a:lnSpc>
              <a:spcBef>
                <a:spcPts val="0"/>
              </a:spcBef>
              <a:spcAft>
                <a:spcPts val="0"/>
              </a:spcAft>
              <a:buSzPts val="1600"/>
              <a:buChar char="●"/>
            </a:pPr>
            <a:r>
              <a:rPr lang="en-GB" sz="1600"/>
              <a:t>Accusations from the Sheriff &amp; the Seer</a:t>
            </a:r>
            <a:endParaRPr sz="1600"/>
          </a:p>
          <a:p>
            <a:pPr marL="914400" marR="0" lvl="1" indent="-330200" algn="l" rtl="0">
              <a:lnSpc>
                <a:spcPct val="200000"/>
              </a:lnSpc>
              <a:spcBef>
                <a:spcPts val="0"/>
              </a:spcBef>
              <a:spcAft>
                <a:spcPts val="0"/>
              </a:spcAft>
              <a:buSzPts val="1600"/>
              <a:buChar char="◆"/>
            </a:pPr>
            <a:r>
              <a:rPr lang="en-GB" sz="1600" b="1" u="sng"/>
              <a:t>Non-Werewolves (Villager / Guard)</a:t>
            </a:r>
            <a:r>
              <a:rPr lang="en-GB" sz="1600"/>
              <a:t> </a:t>
            </a:r>
            <a:endParaRPr sz="1600"/>
          </a:p>
          <a:p>
            <a:pPr marL="1371600" marR="0" lvl="2" indent="-330200" algn="l" rtl="0">
              <a:lnSpc>
                <a:spcPct val="200000"/>
              </a:lnSpc>
              <a:spcBef>
                <a:spcPts val="0"/>
              </a:spcBef>
              <a:spcAft>
                <a:spcPts val="0"/>
              </a:spcAft>
              <a:buSzPts val="1600"/>
              <a:buChar char="●"/>
            </a:pPr>
            <a:r>
              <a:rPr lang="en-GB" sz="1600"/>
              <a:t>Only occur when </a:t>
            </a:r>
            <a:r>
              <a:rPr lang="en-GB" sz="1600" b="1"/>
              <a:t>Seer is killed</a:t>
            </a:r>
            <a:r>
              <a:rPr lang="en-GB" sz="1600"/>
              <a:t> in the game</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2"/>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Day: Who will be eliminated</a:t>
            </a:r>
            <a:endParaRPr/>
          </a:p>
        </p:txBody>
      </p:sp>
      <p:sp>
        <p:nvSpPr>
          <p:cNvPr id="217" name="Google Shape;217;p32"/>
          <p:cNvSpPr txBox="1">
            <a:spLocks noGrp="1"/>
          </p:cNvSpPr>
          <p:nvPr>
            <p:ph type="body" idx="1"/>
          </p:nvPr>
        </p:nvSpPr>
        <p:spPr>
          <a:xfrm>
            <a:off x="727650" y="1442850"/>
            <a:ext cx="7781100" cy="3480600"/>
          </a:xfrm>
          <a:prstGeom prst="rect">
            <a:avLst/>
          </a:prstGeom>
        </p:spPr>
        <p:txBody>
          <a:bodyPr spcFirstLastPara="1" wrap="square" lIns="91425" tIns="91425" rIns="91425" bIns="91425" anchor="t" anchorCtr="0">
            <a:noAutofit/>
          </a:bodyPr>
          <a:lstStyle/>
          <a:p>
            <a:pPr marL="457200" marR="0" lvl="0" indent="-330200" algn="l" rtl="0">
              <a:lnSpc>
                <a:spcPct val="200000"/>
              </a:lnSpc>
              <a:spcBef>
                <a:spcPts val="0"/>
              </a:spcBef>
              <a:spcAft>
                <a:spcPts val="0"/>
              </a:spcAft>
              <a:buClr>
                <a:schemeClr val="accent1"/>
              </a:buClr>
              <a:buSzPts val="1600"/>
              <a:buFont typeface="Georgia"/>
              <a:buChar char="➔"/>
            </a:pPr>
            <a:r>
              <a:rPr lang="en-GB" sz="1600"/>
              <a:t>Accusation: who to be accused (</a:t>
            </a:r>
            <a:r>
              <a:rPr lang="en-GB" sz="1600" b="1" u="sng"/>
              <a:t>Seer</a:t>
            </a:r>
            <a:r>
              <a:rPr lang="en-GB" sz="1600"/>
              <a:t> )</a:t>
            </a:r>
            <a:endParaRPr sz="1600"/>
          </a:p>
          <a:p>
            <a:pPr marL="914400" marR="0" lvl="1" indent="-330200" algn="l" rtl="0">
              <a:lnSpc>
                <a:spcPct val="200000"/>
              </a:lnSpc>
              <a:spcBef>
                <a:spcPts val="0"/>
              </a:spcBef>
              <a:spcAft>
                <a:spcPts val="0"/>
              </a:spcAft>
              <a:buSzPts val="1600"/>
              <a:buChar char="◆"/>
            </a:pPr>
            <a:r>
              <a:rPr lang="en-GB" sz="1600"/>
              <a:t>Depends on the </a:t>
            </a:r>
            <a:r>
              <a:rPr lang="en-GB" sz="1600" b="1" u="sng"/>
              <a:t>checked person’s identity</a:t>
            </a:r>
            <a:r>
              <a:rPr lang="en-GB" sz="1600"/>
              <a:t> from last night</a:t>
            </a:r>
            <a:endParaRPr sz="1600"/>
          </a:p>
          <a:p>
            <a:pPr marL="1371600" marR="0" lvl="2" indent="-330200" algn="l" rtl="0">
              <a:lnSpc>
                <a:spcPct val="200000"/>
              </a:lnSpc>
              <a:spcBef>
                <a:spcPts val="0"/>
              </a:spcBef>
              <a:spcAft>
                <a:spcPts val="0"/>
              </a:spcAft>
              <a:buSzPts val="1600"/>
              <a:buChar char="●"/>
            </a:pPr>
            <a:r>
              <a:rPr lang="en-GB" sz="1600" b="1" u="sng"/>
              <a:t>Werewolf</a:t>
            </a:r>
            <a:r>
              <a:rPr lang="en-GB" sz="1600"/>
              <a:t>: accuse him</a:t>
            </a:r>
            <a:endParaRPr sz="1600"/>
          </a:p>
          <a:p>
            <a:pPr marL="1371600" marR="0" lvl="2" indent="-330200" algn="l" rtl="0">
              <a:lnSpc>
                <a:spcPct val="200000"/>
              </a:lnSpc>
              <a:spcBef>
                <a:spcPts val="0"/>
              </a:spcBef>
              <a:spcAft>
                <a:spcPts val="0"/>
              </a:spcAft>
              <a:buSzPts val="1600"/>
              <a:buChar char="●"/>
            </a:pPr>
            <a:r>
              <a:rPr lang="en-GB" sz="1600"/>
              <a:t>Non-werewolf: </a:t>
            </a:r>
            <a:endParaRPr sz="1600"/>
          </a:p>
          <a:p>
            <a:pPr marL="1828800" marR="0" lvl="3" indent="-330200" algn="l" rtl="0">
              <a:lnSpc>
                <a:spcPct val="200000"/>
              </a:lnSpc>
              <a:spcBef>
                <a:spcPts val="0"/>
              </a:spcBef>
              <a:spcAft>
                <a:spcPts val="0"/>
              </a:spcAft>
              <a:buSzPts val="1600"/>
              <a:buChar char="○"/>
            </a:pPr>
            <a:r>
              <a:rPr lang="en-GB" sz="1600"/>
              <a:t>Randomly accuse the </a:t>
            </a:r>
            <a:r>
              <a:rPr lang="en-GB" sz="1600" b="1" u="sng"/>
              <a:t>other Alive Werewolf</a:t>
            </a:r>
            <a:r>
              <a:rPr lang="en-GB" sz="1600"/>
              <a:t> checked in previous nights</a:t>
            </a:r>
            <a:endParaRPr sz="1600"/>
          </a:p>
          <a:p>
            <a:pPr marL="1828800" marR="0" lvl="3" indent="-330200" algn="l" rtl="0">
              <a:lnSpc>
                <a:spcPct val="200000"/>
              </a:lnSpc>
              <a:spcBef>
                <a:spcPts val="0"/>
              </a:spcBef>
              <a:spcAft>
                <a:spcPts val="0"/>
              </a:spcAft>
              <a:buSzPts val="1600"/>
              <a:buChar char="○"/>
            </a:pPr>
            <a:r>
              <a:rPr lang="en-GB" sz="1600"/>
              <a:t>Randomly accuse </a:t>
            </a:r>
            <a:r>
              <a:rPr lang="en-GB" sz="1600" b="1" u="sng"/>
              <a:t>NOT checked players</a:t>
            </a:r>
            <a:endParaRPr sz="1600" b="1" u="sng"/>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3"/>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Day: Who will be eliminated</a:t>
            </a:r>
            <a:endParaRPr/>
          </a:p>
        </p:txBody>
      </p:sp>
      <p:sp>
        <p:nvSpPr>
          <p:cNvPr id="223" name="Google Shape;223;p33"/>
          <p:cNvSpPr txBox="1">
            <a:spLocks noGrp="1"/>
          </p:cNvSpPr>
          <p:nvPr>
            <p:ph type="body" idx="1"/>
          </p:nvPr>
        </p:nvSpPr>
        <p:spPr>
          <a:xfrm>
            <a:off x="727650" y="1442850"/>
            <a:ext cx="7781100" cy="3480600"/>
          </a:xfrm>
          <a:prstGeom prst="rect">
            <a:avLst/>
          </a:prstGeom>
        </p:spPr>
        <p:txBody>
          <a:bodyPr spcFirstLastPara="1" wrap="square" lIns="91425" tIns="91425" rIns="91425" bIns="91425" anchor="t" anchorCtr="0">
            <a:noAutofit/>
          </a:bodyPr>
          <a:lstStyle/>
          <a:p>
            <a:pPr marL="457200" marR="0" lvl="0" indent="-330200" algn="l" rtl="0">
              <a:lnSpc>
                <a:spcPct val="200000"/>
              </a:lnSpc>
              <a:spcBef>
                <a:spcPts val="0"/>
              </a:spcBef>
              <a:spcAft>
                <a:spcPts val="0"/>
              </a:spcAft>
              <a:buClr>
                <a:schemeClr val="accent1"/>
              </a:buClr>
              <a:buSzPts val="1600"/>
              <a:buFont typeface="Georgia"/>
              <a:buChar char="➔"/>
            </a:pPr>
            <a:r>
              <a:rPr lang="en-GB" sz="1600"/>
              <a:t>Accusation: who to be accused (</a:t>
            </a:r>
            <a:r>
              <a:rPr lang="en-GB" sz="1600" b="1" u="sng"/>
              <a:t>Werewolf</a:t>
            </a:r>
            <a:r>
              <a:rPr lang="en-GB" sz="1600"/>
              <a:t> )</a:t>
            </a:r>
            <a:endParaRPr sz="1600"/>
          </a:p>
          <a:p>
            <a:pPr marL="914400" marR="0" lvl="1" indent="-330200" algn="l" rtl="0">
              <a:lnSpc>
                <a:spcPct val="100000"/>
              </a:lnSpc>
              <a:spcBef>
                <a:spcPts val="0"/>
              </a:spcBef>
              <a:spcAft>
                <a:spcPts val="0"/>
              </a:spcAft>
              <a:buSzPts val="1600"/>
              <a:buChar char="◆"/>
            </a:pPr>
            <a:r>
              <a:rPr lang="en-GB" sz="1600"/>
              <a:t>Randomly choose one from </a:t>
            </a:r>
            <a:r>
              <a:rPr lang="en-GB" sz="1600" b="1" u="sng"/>
              <a:t>alive non-werewolves</a:t>
            </a:r>
            <a:r>
              <a:rPr lang="en-GB" sz="1600"/>
              <a:t> to accuse</a:t>
            </a:r>
            <a:endParaRPr sz="1600"/>
          </a:p>
          <a:p>
            <a:pPr marL="0" lvl="0" indent="0" algn="l" rtl="0">
              <a:lnSpc>
                <a:spcPct val="100000"/>
              </a:lnSpc>
              <a:spcBef>
                <a:spcPts val="1600"/>
              </a:spcBef>
              <a:spcAft>
                <a:spcPts val="0"/>
              </a:spcAft>
              <a:buNone/>
            </a:pPr>
            <a:endParaRPr sz="1600"/>
          </a:p>
          <a:p>
            <a:pPr marL="457200" lvl="0" indent="-330200" algn="l" rtl="0">
              <a:lnSpc>
                <a:spcPct val="200000"/>
              </a:lnSpc>
              <a:spcBef>
                <a:spcPts val="1600"/>
              </a:spcBef>
              <a:spcAft>
                <a:spcPts val="0"/>
              </a:spcAft>
              <a:buSzPts val="1600"/>
              <a:buChar char="➔"/>
            </a:pPr>
            <a:r>
              <a:rPr lang="en-GB" sz="1600"/>
              <a:t>Accusation: who to be accused (</a:t>
            </a:r>
            <a:r>
              <a:rPr lang="en-GB" sz="1600" b="1" u="sng"/>
              <a:t>Villager / Guard</a:t>
            </a:r>
            <a:r>
              <a:rPr lang="en-GB" sz="1600"/>
              <a:t> )</a:t>
            </a:r>
            <a:endParaRPr sz="1600"/>
          </a:p>
          <a:p>
            <a:pPr marL="914400" lvl="1" indent="-330200" algn="l" rtl="0">
              <a:lnSpc>
                <a:spcPct val="200000"/>
              </a:lnSpc>
              <a:spcBef>
                <a:spcPts val="0"/>
              </a:spcBef>
              <a:spcAft>
                <a:spcPts val="0"/>
              </a:spcAft>
              <a:buSzPts val="1600"/>
              <a:buChar char="◆"/>
            </a:pPr>
            <a:r>
              <a:rPr lang="en-GB" sz="1600"/>
              <a:t>Randomly choose one from </a:t>
            </a:r>
            <a:r>
              <a:rPr lang="en-GB" sz="1600" b="1" u="sng"/>
              <a:t>alive players</a:t>
            </a:r>
            <a:r>
              <a:rPr lang="en-GB" sz="1600"/>
              <a:t> to accuse</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4"/>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Day: Who will be eliminated</a:t>
            </a:r>
            <a:endParaRPr/>
          </a:p>
        </p:txBody>
      </p:sp>
      <p:sp>
        <p:nvSpPr>
          <p:cNvPr id="229" name="Google Shape;229;p34"/>
          <p:cNvSpPr txBox="1">
            <a:spLocks noGrp="1"/>
          </p:cNvSpPr>
          <p:nvPr>
            <p:ph type="body" idx="1"/>
          </p:nvPr>
        </p:nvSpPr>
        <p:spPr>
          <a:xfrm>
            <a:off x="727650" y="1442850"/>
            <a:ext cx="7781100" cy="3480600"/>
          </a:xfrm>
          <a:prstGeom prst="rect">
            <a:avLst/>
          </a:prstGeom>
        </p:spPr>
        <p:txBody>
          <a:bodyPr spcFirstLastPara="1" wrap="square" lIns="91425" tIns="91425" rIns="91425" bIns="91425" anchor="t" anchorCtr="0">
            <a:noAutofit/>
          </a:bodyPr>
          <a:lstStyle/>
          <a:p>
            <a:pPr marL="457200" marR="0" lvl="0" indent="-330200" algn="l" rtl="0">
              <a:lnSpc>
                <a:spcPct val="200000"/>
              </a:lnSpc>
              <a:spcBef>
                <a:spcPts val="0"/>
              </a:spcBef>
              <a:spcAft>
                <a:spcPts val="0"/>
              </a:spcAft>
              <a:buClr>
                <a:schemeClr val="accent1"/>
              </a:buClr>
              <a:buSzPts val="1600"/>
              <a:buFont typeface="Georgia"/>
              <a:buChar char="➔"/>
            </a:pPr>
            <a:r>
              <a:rPr lang="en-GB" sz="1600"/>
              <a:t>Vote: only one accusation </a:t>
            </a:r>
            <a:endParaRPr sz="1600"/>
          </a:p>
          <a:p>
            <a:pPr marL="914400" lvl="1" indent="-330200" algn="l" rtl="0">
              <a:lnSpc>
                <a:spcPct val="200000"/>
              </a:lnSpc>
              <a:spcBef>
                <a:spcPts val="0"/>
              </a:spcBef>
              <a:spcAft>
                <a:spcPts val="0"/>
              </a:spcAft>
              <a:buSzPts val="1600"/>
              <a:buChar char="◆"/>
            </a:pPr>
            <a:r>
              <a:rPr lang="en-GB" sz="1600"/>
              <a:t>Use sheriff’s credit as the </a:t>
            </a:r>
            <a:r>
              <a:rPr lang="en-GB" sz="1600" b="1" u="sng"/>
              <a:t>p-value of Bernoulli Distribution</a:t>
            </a:r>
            <a:endParaRPr sz="1600" b="1" u="sng"/>
          </a:p>
          <a:p>
            <a:pPr marL="1371600" lvl="2" indent="-330200" algn="l" rtl="0">
              <a:lnSpc>
                <a:spcPct val="200000"/>
              </a:lnSpc>
              <a:spcBef>
                <a:spcPts val="0"/>
              </a:spcBef>
              <a:spcAft>
                <a:spcPts val="0"/>
              </a:spcAft>
              <a:buSzPts val="1600"/>
              <a:buChar char="●"/>
            </a:pPr>
            <a:r>
              <a:rPr lang="en-GB" sz="1600" b="1"/>
              <a:t>1</a:t>
            </a:r>
            <a:r>
              <a:rPr lang="en-GB" sz="1600"/>
              <a:t>: vote for the accused player</a:t>
            </a:r>
            <a:endParaRPr sz="1600"/>
          </a:p>
          <a:p>
            <a:pPr marL="1371600" lvl="2" indent="-330200" algn="l" rtl="0">
              <a:lnSpc>
                <a:spcPct val="200000"/>
              </a:lnSpc>
              <a:spcBef>
                <a:spcPts val="0"/>
              </a:spcBef>
              <a:spcAft>
                <a:spcPts val="0"/>
              </a:spcAft>
              <a:buSzPts val="1600"/>
              <a:buChar char="●"/>
            </a:pPr>
            <a:r>
              <a:rPr lang="en-GB" sz="1600" b="1"/>
              <a:t>0</a:t>
            </a:r>
            <a:r>
              <a:rPr lang="en-GB" sz="1600"/>
              <a:t>: randomly choose one from the other alive players</a:t>
            </a:r>
            <a:endParaRPr sz="1600"/>
          </a:p>
          <a:p>
            <a:pPr marL="914400" marR="0" lvl="1" indent="-330200" algn="l" rtl="0">
              <a:lnSpc>
                <a:spcPct val="200000"/>
              </a:lnSpc>
              <a:spcBef>
                <a:spcPts val="0"/>
              </a:spcBef>
              <a:spcAft>
                <a:spcPts val="0"/>
              </a:spcAft>
              <a:buSzPts val="1600"/>
              <a:buChar char="◆"/>
            </a:pPr>
            <a:r>
              <a:rPr lang="en-GB" sz="1600"/>
              <a:t>Vote again if there are multiple players with the </a:t>
            </a:r>
            <a:r>
              <a:rPr lang="en-GB" sz="1600" b="1"/>
              <a:t>same highest votes</a:t>
            </a:r>
            <a:endParaRPr sz="1600" b="1"/>
          </a:p>
          <a:p>
            <a:pPr marL="914400" marR="0" lvl="1" indent="-330200" algn="l" rtl="0">
              <a:lnSpc>
                <a:spcPct val="200000"/>
              </a:lnSpc>
              <a:spcBef>
                <a:spcPts val="0"/>
              </a:spcBef>
              <a:spcAft>
                <a:spcPts val="0"/>
              </a:spcAft>
              <a:buSzPts val="1600"/>
              <a:buChar char="◆"/>
            </a:pPr>
            <a:r>
              <a:rPr lang="en-GB" sz="1600"/>
              <a:t>The only one w/ </a:t>
            </a:r>
            <a:r>
              <a:rPr lang="en-GB" sz="1600" b="1" u="sng"/>
              <a:t>the highest votes</a:t>
            </a:r>
            <a:r>
              <a:rPr lang="en-GB" sz="1600"/>
              <a:t> will be eliminated</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5"/>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Day: Who will be eliminated</a:t>
            </a:r>
            <a:endParaRPr/>
          </a:p>
        </p:txBody>
      </p:sp>
      <p:sp>
        <p:nvSpPr>
          <p:cNvPr id="235" name="Google Shape;235;p35"/>
          <p:cNvSpPr txBox="1">
            <a:spLocks noGrp="1"/>
          </p:cNvSpPr>
          <p:nvPr>
            <p:ph type="body" idx="1"/>
          </p:nvPr>
        </p:nvSpPr>
        <p:spPr>
          <a:xfrm>
            <a:off x="727650" y="1442850"/>
            <a:ext cx="7781100" cy="3480600"/>
          </a:xfrm>
          <a:prstGeom prst="rect">
            <a:avLst/>
          </a:prstGeom>
        </p:spPr>
        <p:txBody>
          <a:bodyPr spcFirstLastPara="1" wrap="square" lIns="91425" tIns="91425" rIns="91425" bIns="91425" anchor="t" anchorCtr="0">
            <a:noAutofit/>
          </a:bodyPr>
          <a:lstStyle/>
          <a:p>
            <a:pPr marL="457200" marR="0" lvl="0" indent="-330200" algn="l" rtl="0">
              <a:lnSpc>
                <a:spcPct val="150000"/>
              </a:lnSpc>
              <a:spcBef>
                <a:spcPts val="0"/>
              </a:spcBef>
              <a:spcAft>
                <a:spcPts val="0"/>
              </a:spcAft>
              <a:buClr>
                <a:schemeClr val="accent1"/>
              </a:buClr>
              <a:buSzPts val="1600"/>
              <a:buFont typeface="Georgia"/>
              <a:buChar char="➔"/>
            </a:pPr>
            <a:r>
              <a:rPr lang="en-GB" sz="1600"/>
              <a:t>Vote: two accusations from </a:t>
            </a:r>
            <a:r>
              <a:rPr lang="en-GB" sz="1600" b="1" u="sng"/>
              <a:t>Seer &amp; Werewolf (Sheriff)</a:t>
            </a:r>
            <a:endParaRPr sz="1600" b="1" u="sng"/>
          </a:p>
          <a:p>
            <a:pPr marL="914400" lvl="1" indent="-330200" algn="l" rtl="0">
              <a:lnSpc>
                <a:spcPct val="150000"/>
              </a:lnSpc>
              <a:spcBef>
                <a:spcPts val="0"/>
              </a:spcBef>
              <a:spcAft>
                <a:spcPts val="0"/>
              </a:spcAft>
              <a:buSzPts val="1600"/>
              <a:buChar char="◆"/>
            </a:pPr>
            <a:r>
              <a:rPr lang="en-GB" sz="1600" b="1"/>
              <a:t>Credit comparison</a:t>
            </a:r>
            <a:r>
              <a:rPr lang="en-GB" sz="1600"/>
              <a:t> between Seer &amp; Werewolf</a:t>
            </a:r>
            <a:endParaRPr sz="1600"/>
          </a:p>
          <a:p>
            <a:pPr marL="1371600" lvl="2" indent="-330200" algn="l" rtl="0">
              <a:spcBef>
                <a:spcPts val="0"/>
              </a:spcBef>
              <a:spcAft>
                <a:spcPts val="0"/>
              </a:spcAft>
              <a:buSzPts val="1600"/>
              <a:buChar char="●"/>
            </a:pPr>
            <a:r>
              <a:rPr lang="en-GB" sz="1600"/>
              <a:t>Equal credit: </a:t>
            </a:r>
            <a:r>
              <a:rPr lang="en-GB" sz="1600" b="1"/>
              <a:t>randomly vote</a:t>
            </a:r>
            <a:r>
              <a:rPr lang="en-GB" sz="1600"/>
              <a:t> for one of the two accused players</a:t>
            </a:r>
            <a:endParaRPr sz="1600"/>
          </a:p>
          <a:p>
            <a:pPr marL="1371600" lvl="2" indent="-330200" algn="l" rtl="0">
              <a:lnSpc>
                <a:spcPct val="150000"/>
              </a:lnSpc>
              <a:spcBef>
                <a:spcPts val="0"/>
              </a:spcBef>
              <a:spcAft>
                <a:spcPts val="0"/>
              </a:spcAft>
              <a:buSzPts val="1600"/>
              <a:buChar char="●"/>
            </a:pPr>
            <a:r>
              <a:rPr lang="en-GB" sz="1600"/>
              <a:t>Use the highest credit as the </a:t>
            </a:r>
            <a:r>
              <a:rPr lang="en-GB" sz="1600" b="1" u="sng"/>
              <a:t>p-value of Bernoulli Distribution</a:t>
            </a:r>
            <a:endParaRPr sz="1600" b="1" u="sng"/>
          </a:p>
          <a:p>
            <a:pPr marL="1828800" lvl="3" indent="-330200" algn="l" rtl="0">
              <a:lnSpc>
                <a:spcPct val="150000"/>
              </a:lnSpc>
              <a:spcBef>
                <a:spcPts val="0"/>
              </a:spcBef>
              <a:spcAft>
                <a:spcPts val="0"/>
              </a:spcAft>
              <a:buSzPts val="1600"/>
              <a:buChar char="○"/>
            </a:pPr>
            <a:r>
              <a:rPr lang="en-GB" sz="1600" b="1"/>
              <a:t>1</a:t>
            </a:r>
            <a:r>
              <a:rPr lang="en-GB" sz="1600"/>
              <a:t>: vote for the player accused by the one w/ highest credit</a:t>
            </a:r>
            <a:endParaRPr sz="1600"/>
          </a:p>
          <a:p>
            <a:pPr marL="1828800" lvl="3" indent="-330200" algn="l" rtl="0">
              <a:lnSpc>
                <a:spcPct val="150000"/>
              </a:lnSpc>
              <a:spcBef>
                <a:spcPts val="0"/>
              </a:spcBef>
              <a:spcAft>
                <a:spcPts val="0"/>
              </a:spcAft>
              <a:buSzPts val="1600"/>
              <a:buChar char="○"/>
            </a:pPr>
            <a:r>
              <a:rPr lang="en-GB" sz="1600" b="1"/>
              <a:t>0</a:t>
            </a:r>
            <a:r>
              <a:rPr lang="en-GB" sz="1600"/>
              <a:t>: use the other credit as the p-value</a:t>
            </a:r>
            <a:endParaRPr sz="1600"/>
          </a:p>
          <a:p>
            <a:pPr marL="2286000" lvl="4" indent="-330200" algn="l" rtl="0">
              <a:lnSpc>
                <a:spcPct val="150000"/>
              </a:lnSpc>
              <a:spcBef>
                <a:spcPts val="0"/>
              </a:spcBef>
              <a:spcAft>
                <a:spcPts val="0"/>
              </a:spcAft>
              <a:buSzPts val="1600"/>
              <a:buChar char="◆"/>
            </a:pPr>
            <a:r>
              <a:rPr lang="en-GB" sz="1600" b="1"/>
              <a:t>1</a:t>
            </a:r>
            <a:r>
              <a:rPr lang="en-GB" sz="1600"/>
              <a:t>: vote for the other accused player</a:t>
            </a:r>
            <a:endParaRPr sz="1600"/>
          </a:p>
          <a:p>
            <a:pPr marL="2286000" lvl="4" indent="-330200" algn="l" rtl="0">
              <a:lnSpc>
                <a:spcPct val="150000"/>
              </a:lnSpc>
              <a:spcBef>
                <a:spcPts val="0"/>
              </a:spcBef>
              <a:spcAft>
                <a:spcPts val="0"/>
              </a:spcAft>
              <a:buSzPts val="1600"/>
              <a:buChar char="◆"/>
            </a:pPr>
            <a:r>
              <a:rPr lang="en-GB" sz="1600" b="1"/>
              <a:t>0</a:t>
            </a:r>
            <a:r>
              <a:rPr lang="en-GB" sz="1600"/>
              <a:t>: randomly vote for one from the other alive players</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6"/>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a:p>
        </p:txBody>
      </p:sp>
      <p:sp>
        <p:nvSpPr>
          <p:cNvPr id="241" name="Google Shape;241;p36"/>
          <p:cNvSpPr txBox="1">
            <a:spLocks noGrp="1"/>
          </p:cNvSpPr>
          <p:nvPr>
            <p:ph type="body" idx="1"/>
          </p:nvPr>
        </p:nvSpPr>
        <p:spPr>
          <a:xfrm>
            <a:off x="727650" y="1557575"/>
            <a:ext cx="7688700" cy="2261100"/>
          </a:xfrm>
          <a:prstGeom prst="rect">
            <a:avLst/>
          </a:prstGeom>
        </p:spPr>
        <p:txBody>
          <a:bodyPr spcFirstLastPara="1" wrap="square" lIns="91425" tIns="91425" rIns="91425" bIns="91425" anchor="t" anchorCtr="0">
            <a:noAutofit/>
          </a:bodyPr>
          <a:lstStyle/>
          <a:p>
            <a:pPr marL="457200" lvl="0" indent="-330200" algn="l" rtl="0">
              <a:lnSpc>
                <a:spcPct val="200000"/>
              </a:lnSpc>
              <a:spcBef>
                <a:spcPts val="0"/>
              </a:spcBef>
              <a:spcAft>
                <a:spcPts val="0"/>
              </a:spcAft>
              <a:buSzPts val="1600"/>
              <a:buChar char="➔"/>
            </a:pPr>
            <a:r>
              <a:rPr lang="en-GB" sz="1600"/>
              <a:t>Output: </a:t>
            </a:r>
            <a:r>
              <a:rPr lang="en-GB" sz="1600" b="1" u="sng"/>
              <a:t>activity log &amp; announcement of the winning side</a:t>
            </a:r>
            <a:endParaRPr sz="1600" b="1" u="sng"/>
          </a:p>
          <a:p>
            <a:pPr marL="457200" lvl="0" indent="-330200" algn="l" rtl="0">
              <a:lnSpc>
                <a:spcPct val="200000"/>
              </a:lnSpc>
              <a:spcBef>
                <a:spcPts val="0"/>
              </a:spcBef>
              <a:spcAft>
                <a:spcPts val="0"/>
              </a:spcAft>
              <a:buSzPts val="1600"/>
              <a:buChar char="➔"/>
            </a:pPr>
            <a:r>
              <a:rPr lang="en-GB" sz="1600"/>
              <a:t>Possible findings: </a:t>
            </a:r>
            <a:endParaRPr sz="1600"/>
          </a:p>
          <a:p>
            <a:pPr marL="914400" lvl="1" indent="-330200" algn="l" rtl="0">
              <a:lnSpc>
                <a:spcPct val="200000"/>
              </a:lnSpc>
              <a:spcBef>
                <a:spcPts val="0"/>
              </a:spcBef>
              <a:spcAft>
                <a:spcPts val="0"/>
              </a:spcAft>
              <a:buSzPts val="1600"/>
              <a:buChar char="◆"/>
            </a:pPr>
            <a:r>
              <a:rPr lang="en-GB" sz="1600"/>
              <a:t>How </a:t>
            </a:r>
            <a:r>
              <a:rPr lang="en-GB" sz="1600" b="1" u="sng"/>
              <a:t>number of players</a:t>
            </a:r>
            <a:r>
              <a:rPr lang="en-GB" sz="1600"/>
              <a:t> affects the winning side</a:t>
            </a:r>
            <a:endParaRPr sz="1600"/>
          </a:p>
          <a:p>
            <a:pPr marL="914400" lvl="1" indent="-330200" algn="l" rtl="0">
              <a:lnSpc>
                <a:spcPct val="200000"/>
              </a:lnSpc>
              <a:spcBef>
                <a:spcPts val="0"/>
              </a:spcBef>
              <a:spcAft>
                <a:spcPts val="0"/>
              </a:spcAft>
              <a:buSzPts val="1600"/>
              <a:buChar char="◆"/>
            </a:pPr>
            <a:r>
              <a:rPr lang="en-GB" sz="1600"/>
              <a:t>How </a:t>
            </a:r>
            <a:r>
              <a:rPr lang="en-GB" sz="1600" b="1" u="sng"/>
              <a:t>certain tactics</a:t>
            </a:r>
            <a:r>
              <a:rPr lang="en-GB" sz="1600"/>
              <a:t> affects the winning rate</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139" name="Google Shape;139;p19"/>
          <p:cNvSpPr txBox="1">
            <a:spLocks noGrp="1"/>
          </p:cNvSpPr>
          <p:nvPr>
            <p:ph type="body" idx="1"/>
          </p:nvPr>
        </p:nvSpPr>
        <p:spPr>
          <a:xfrm>
            <a:off x="727650" y="1557575"/>
            <a:ext cx="7688700" cy="31602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rgbClr val="24292E"/>
              </a:buClr>
              <a:buSzPts val="1400"/>
              <a:buFont typeface="Georgia"/>
              <a:buChar char="●"/>
            </a:pPr>
            <a:r>
              <a:rPr lang="en-GB" sz="1400">
                <a:solidFill>
                  <a:srgbClr val="24292E"/>
                </a:solidFill>
                <a:highlight>
                  <a:schemeClr val="lt1"/>
                </a:highlight>
                <a:latin typeface="Georgia"/>
                <a:ea typeface="Georgia"/>
                <a:cs typeface="Georgia"/>
                <a:sym typeface="Georgia"/>
              </a:rPr>
              <a:t>In a basic </a:t>
            </a:r>
            <a:r>
              <a:rPr lang="en-GB" sz="1400" i="1">
                <a:solidFill>
                  <a:srgbClr val="24292E"/>
                </a:solidFill>
                <a:highlight>
                  <a:schemeClr val="lt1"/>
                </a:highlight>
                <a:latin typeface="Georgia"/>
                <a:ea typeface="Georgia"/>
                <a:cs typeface="Georgia"/>
                <a:sym typeface="Georgia"/>
              </a:rPr>
              <a:t>Werewolf</a:t>
            </a:r>
            <a:r>
              <a:rPr lang="en-GB" sz="1400">
                <a:solidFill>
                  <a:srgbClr val="24292E"/>
                </a:solidFill>
                <a:highlight>
                  <a:schemeClr val="lt1"/>
                </a:highlight>
                <a:latin typeface="Georgia"/>
                <a:ea typeface="Georgia"/>
                <a:cs typeface="Georgia"/>
                <a:sym typeface="Georgia"/>
              </a:rPr>
              <a:t> game, there are two opposing groups and they aim to kill each other: </a:t>
            </a:r>
            <a:endParaRPr sz="1400">
              <a:solidFill>
                <a:srgbClr val="24292E"/>
              </a:solidFill>
              <a:highlight>
                <a:schemeClr val="lt1"/>
              </a:highlight>
              <a:latin typeface="Georgia"/>
              <a:ea typeface="Georgia"/>
              <a:cs typeface="Georgia"/>
              <a:sym typeface="Georgia"/>
            </a:endParaRPr>
          </a:p>
          <a:p>
            <a:pPr marL="914400" lvl="1" indent="-317500" algn="l" rtl="0">
              <a:lnSpc>
                <a:spcPct val="150000"/>
              </a:lnSpc>
              <a:spcBef>
                <a:spcPts val="0"/>
              </a:spcBef>
              <a:spcAft>
                <a:spcPts val="0"/>
              </a:spcAft>
              <a:buClr>
                <a:srgbClr val="24292E"/>
              </a:buClr>
              <a:buSzPts val="1400"/>
              <a:buFont typeface="Georgia"/>
              <a:buChar char="○"/>
            </a:pPr>
            <a:r>
              <a:rPr lang="en-GB" sz="1400">
                <a:solidFill>
                  <a:srgbClr val="24292E"/>
                </a:solidFill>
                <a:highlight>
                  <a:schemeClr val="lt1"/>
                </a:highlight>
                <a:latin typeface="Georgia"/>
                <a:ea typeface="Georgia"/>
                <a:cs typeface="Georgia"/>
                <a:sym typeface="Georgia"/>
              </a:rPr>
              <a:t>the </a:t>
            </a:r>
            <a:r>
              <a:rPr lang="en-GB" sz="1400" b="1">
                <a:solidFill>
                  <a:srgbClr val="24292E"/>
                </a:solidFill>
                <a:highlight>
                  <a:schemeClr val="lt1"/>
                </a:highlight>
                <a:latin typeface="Georgia"/>
                <a:ea typeface="Georgia"/>
                <a:cs typeface="Georgia"/>
                <a:sym typeface="Georgia"/>
              </a:rPr>
              <a:t>Werewolves</a:t>
            </a:r>
            <a:r>
              <a:rPr lang="en-GB" sz="1400">
                <a:solidFill>
                  <a:srgbClr val="24292E"/>
                </a:solidFill>
                <a:highlight>
                  <a:schemeClr val="lt1"/>
                </a:highlight>
                <a:latin typeface="Georgia"/>
                <a:ea typeface="Georgia"/>
                <a:cs typeface="Georgia"/>
                <a:sym typeface="Georgia"/>
              </a:rPr>
              <a:t> </a:t>
            </a:r>
            <a:endParaRPr sz="1400">
              <a:solidFill>
                <a:srgbClr val="24292E"/>
              </a:solidFill>
              <a:highlight>
                <a:schemeClr val="lt1"/>
              </a:highlight>
              <a:latin typeface="Georgia"/>
              <a:ea typeface="Georgia"/>
              <a:cs typeface="Georgia"/>
              <a:sym typeface="Georgia"/>
            </a:endParaRPr>
          </a:p>
          <a:p>
            <a:pPr marL="914400" lvl="1" indent="-317500" algn="l" rtl="0">
              <a:lnSpc>
                <a:spcPct val="150000"/>
              </a:lnSpc>
              <a:spcBef>
                <a:spcPts val="0"/>
              </a:spcBef>
              <a:spcAft>
                <a:spcPts val="0"/>
              </a:spcAft>
              <a:buClr>
                <a:srgbClr val="24292E"/>
              </a:buClr>
              <a:buSzPts val="1400"/>
              <a:buFont typeface="Georgia"/>
              <a:buChar char="○"/>
            </a:pPr>
            <a:r>
              <a:rPr lang="en-GB" sz="1400">
                <a:solidFill>
                  <a:srgbClr val="24292E"/>
                </a:solidFill>
                <a:highlight>
                  <a:schemeClr val="lt1"/>
                </a:highlight>
                <a:latin typeface="Georgia"/>
                <a:ea typeface="Georgia"/>
                <a:cs typeface="Georgia"/>
                <a:sym typeface="Georgia"/>
              </a:rPr>
              <a:t>the </a:t>
            </a:r>
            <a:r>
              <a:rPr lang="en-GB" sz="1400" b="1">
                <a:solidFill>
                  <a:srgbClr val="24292E"/>
                </a:solidFill>
                <a:highlight>
                  <a:schemeClr val="lt1"/>
                </a:highlight>
                <a:latin typeface="Georgia"/>
                <a:ea typeface="Georgia"/>
                <a:cs typeface="Georgia"/>
                <a:sym typeface="Georgia"/>
              </a:rPr>
              <a:t>Villagers</a:t>
            </a:r>
            <a:r>
              <a:rPr lang="en-GB" sz="1400">
                <a:solidFill>
                  <a:srgbClr val="24292E"/>
                </a:solidFill>
                <a:highlight>
                  <a:schemeClr val="lt1"/>
                </a:highlight>
                <a:latin typeface="Georgia"/>
                <a:ea typeface="Georgia"/>
                <a:cs typeface="Georgia"/>
                <a:sym typeface="Georgia"/>
              </a:rPr>
              <a:t>, </a:t>
            </a:r>
            <a:endParaRPr sz="1400">
              <a:solidFill>
                <a:srgbClr val="24292E"/>
              </a:solidFill>
              <a:highlight>
                <a:schemeClr val="lt1"/>
              </a:highlight>
              <a:latin typeface="Georgia"/>
              <a:ea typeface="Georgia"/>
              <a:cs typeface="Georgia"/>
              <a:sym typeface="Georgia"/>
            </a:endParaRPr>
          </a:p>
          <a:p>
            <a:pPr marL="457200" lvl="0" indent="0" algn="l" rtl="0">
              <a:lnSpc>
                <a:spcPct val="150000"/>
              </a:lnSpc>
              <a:spcBef>
                <a:spcPts val="0"/>
              </a:spcBef>
              <a:spcAft>
                <a:spcPts val="0"/>
              </a:spcAft>
              <a:buClr>
                <a:srgbClr val="000000"/>
              </a:buClr>
              <a:buSzPts val="1100"/>
              <a:buFont typeface="Arial"/>
              <a:buNone/>
            </a:pPr>
            <a:endParaRPr sz="1400">
              <a:solidFill>
                <a:srgbClr val="24292E"/>
              </a:solidFill>
              <a:highlight>
                <a:schemeClr val="lt1"/>
              </a:highlight>
              <a:latin typeface="Georgia"/>
              <a:ea typeface="Georgia"/>
              <a:cs typeface="Georgia"/>
              <a:sym typeface="Georgia"/>
            </a:endParaRPr>
          </a:p>
          <a:p>
            <a:pPr marL="457200" lvl="0" indent="-317500" algn="l" rtl="0">
              <a:lnSpc>
                <a:spcPct val="150000"/>
              </a:lnSpc>
              <a:spcBef>
                <a:spcPts val="0"/>
              </a:spcBef>
              <a:spcAft>
                <a:spcPts val="0"/>
              </a:spcAft>
              <a:buClr>
                <a:srgbClr val="24292E"/>
              </a:buClr>
              <a:buSzPts val="1400"/>
              <a:buFont typeface="Georgia"/>
              <a:buChar char="●"/>
            </a:pPr>
            <a:r>
              <a:rPr lang="en-GB" sz="1400">
                <a:solidFill>
                  <a:srgbClr val="24292E"/>
                </a:solidFill>
                <a:highlight>
                  <a:schemeClr val="lt1"/>
                </a:highlight>
                <a:latin typeface="Georgia"/>
                <a:ea typeface="Georgia"/>
                <a:cs typeface="Georgia"/>
                <a:sym typeface="Georgia"/>
              </a:rPr>
              <a:t>The game is divided into two parts: </a:t>
            </a:r>
            <a:endParaRPr sz="1400">
              <a:solidFill>
                <a:srgbClr val="24292E"/>
              </a:solidFill>
              <a:highlight>
                <a:schemeClr val="lt1"/>
              </a:highlight>
              <a:latin typeface="Georgia"/>
              <a:ea typeface="Georgia"/>
              <a:cs typeface="Georgia"/>
              <a:sym typeface="Georgia"/>
            </a:endParaRPr>
          </a:p>
          <a:p>
            <a:pPr marL="914400" lvl="1" indent="-317500" algn="l" rtl="0">
              <a:lnSpc>
                <a:spcPct val="150000"/>
              </a:lnSpc>
              <a:spcBef>
                <a:spcPts val="0"/>
              </a:spcBef>
              <a:spcAft>
                <a:spcPts val="0"/>
              </a:spcAft>
              <a:buClr>
                <a:srgbClr val="24292E"/>
              </a:buClr>
              <a:buSzPts val="1400"/>
              <a:buFont typeface="Georgia"/>
              <a:buChar char="○"/>
            </a:pPr>
            <a:r>
              <a:rPr lang="en-GB" sz="1400" b="1" u="sng">
                <a:solidFill>
                  <a:srgbClr val="24292E"/>
                </a:solidFill>
                <a:highlight>
                  <a:schemeClr val="lt1"/>
                </a:highlight>
                <a:latin typeface="Georgia"/>
                <a:ea typeface="Georgia"/>
                <a:cs typeface="Georgia"/>
                <a:sym typeface="Georgia"/>
              </a:rPr>
              <a:t>Nights</a:t>
            </a:r>
            <a:r>
              <a:rPr lang="en-GB" sz="1400">
                <a:solidFill>
                  <a:srgbClr val="24292E"/>
                </a:solidFill>
                <a:highlight>
                  <a:schemeClr val="lt1"/>
                </a:highlight>
                <a:latin typeface="Georgia"/>
                <a:ea typeface="Georgia"/>
                <a:cs typeface="Georgia"/>
                <a:sym typeface="Georgia"/>
              </a:rPr>
              <a:t>: during which werewolves take action to kill a villager and some special villagers to perform their special action; </a:t>
            </a:r>
            <a:endParaRPr sz="1400">
              <a:solidFill>
                <a:srgbClr val="24292E"/>
              </a:solidFill>
              <a:highlight>
                <a:schemeClr val="lt1"/>
              </a:highlight>
              <a:latin typeface="Georgia"/>
              <a:ea typeface="Georgia"/>
              <a:cs typeface="Georgia"/>
              <a:sym typeface="Georgia"/>
            </a:endParaRPr>
          </a:p>
          <a:p>
            <a:pPr marL="914400" lvl="1" indent="-317500" algn="l" rtl="0">
              <a:lnSpc>
                <a:spcPct val="150000"/>
              </a:lnSpc>
              <a:spcBef>
                <a:spcPts val="0"/>
              </a:spcBef>
              <a:spcAft>
                <a:spcPts val="0"/>
              </a:spcAft>
              <a:buClr>
                <a:srgbClr val="24292E"/>
              </a:buClr>
              <a:buSzPts val="1400"/>
              <a:buFont typeface="Georgia"/>
              <a:buChar char="○"/>
            </a:pPr>
            <a:r>
              <a:rPr lang="en-GB" sz="1400" b="1" u="sng">
                <a:solidFill>
                  <a:srgbClr val="24292E"/>
                </a:solidFill>
                <a:highlight>
                  <a:schemeClr val="lt1"/>
                </a:highlight>
                <a:latin typeface="Georgia"/>
                <a:ea typeface="Georgia"/>
                <a:cs typeface="Georgia"/>
                <a:sym typeface="Georgia"/>
              </a:rPr>
              <a:t>Days</a:t>
            </a:r>
            <a:r>
              <a:rPr lang="en-GB" sz="1400">
                <a:solidFill>
                  <a:srgbClr val="24292E"/>
                </a:solidFill>
                <a:highlight>
                  <a:schemeClr val="lt1"/>
                </a:highlight>
                <a:latin typeface="Georgia"/>
                <a:ea typeface="Georgia"/>
                <a:cs typeface="Georgia"/>
                <a:sym typeface="Georgia"/>
              </a:rPr>
              <a:t>: when all players open their eyes, debate and vote a player they think is werewolf, and remove him or her out of this game. </a:t>
            </a:r>
            <a:endParaRPr sz="1400">
              <a:solidFill>
                <a:srgbClr val="24292E"/>
              </a:solidFill>
              <a:highlight>
                <a:schemeClr val="lt1"/>
              </a:highlight>
              <a:latin typeface="Georgia"/>
              <a:ea typeface="Georgia"/>
              <a:cs typeface="Georgia"/>
              <a:sym typeface="Georgia"/>
            </a:endParaRPr>
          </a:p>
          <a:p>
            <a:pPr marL="0" lvl="0" indent="0" algn="l" rtl="0">
              <a:lnSpc>
                <a:spcPct val="150000"/>
              </a:lnSpc>
              <a:spcBef>
                <a:spcPts val="0"/>
              </a:spcBef>
              <a:spcAft>
                <a:spcPts val="0"/>
              </a:spcAft>
              <a:buClr>
                <a:srgbClr val="000000"/>
              </a:buClr>
              <a:buSzPts val="1100"/>
              <a:buFont typeface="Arial"/>
              <a:buNone/>
            </a:pPr>
            <a:endParaRPr sz="1400">
              <a:solidFill>
                <a:srgbClr val="000000"/>
              </a:solidFill>
              <a:latin typeface="Georgia"/>
              <a:ea typeface="Georgia"/>
              <a:cs typeface="Georgia"/>
              <a:sym typeface="Georgia"/>
            </a:endParaRPr>
          </a:p>
          <a:p>
            <a:pPr marL="0" lvl="0" indent="0" algn="l" rtl="0">
              <a:spcBef>
                <a:spcPts val="0"/>
              </a:spcBef>
              <a:spcAft>
                <a:spcPts val="1600"/>
              </a:spcAft>
              <a:buNone/>
            </a:pPr>
            <a:endParaRPr sz="1400">
              <a:solidFill>
                <a:srgbClr val="24292E"/>
              </a:solidFill>
              <a:highlight>
                <a:srgbClr val="FFFFFF"/>
              </a:highlight>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7"/>
          <p:cNvSpPr txBox="1">
            <a:spLocks noGrp="1"/>
          </p:cNvSpPr>
          <p:nvPr>
            <p:ph type="title"/>
          </p:nvPr>
        </p:nvSpPr>
        <p:spPr>
          <a:xfrm>
            <a:off x="729450" y="1322450"/>
            <a:ext cx="7688400" cy="236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7200"/>
              <a:t>THANK YOU!</a:t>
            </a:r>
            <a:endParaRPr sz="7200"/>
          </a:p>
          <a:p>
            <a:pPr marL="0" lvl="0" indent="0" algn="l" rtl="0">
              <a:spcBef>
                <a:spcPts val="0"/>
              </a:spcBef>
              <a:spcAft>
                <a:spcPts val="0"/>
              </a:spcAft>
              <a:buNone/>
            </a:pPr>
            <a:r>
              <a:rPr lang="en-GB" sz="7200"/>
              <a:t>Q &amp; A</a:t>
            </a:r>
            <a:endParaRPr sz="72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0"/>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145" name="Google Shape;145;p20"/>
          <p:cNvSpPr txBox="1"/>
          <p:nvPr/>
        </p:nvSpPr>
        <p:spPr>
          <a:xfrm>
            <a:off x="829600" y="1615900"/>
            <a:ext cx="7798200" cy="3188700"/>
          </a:xfrm>
          <a:prstGeom prst="rect">
            <a:avLst/>
          </a:prstGeom>
          <a:noFill/>
          <a:ln>
            <a:noFill/>
          </a:ln>
        </p:spPr>
        <p:txBody>
          <a:bodyPr spcFirstLastPara="1" wrap="square" lIns="91425" tIns="91425" rIns="91425" bIns="91425" anchor="ctr" anchorCtr="0">
            <a:noAutofit/>
          </a:bodyPr>
          <a:lstStyle/>
          <a:p>
            <a:pPr marL="457200" marR="0" lvl="0" indent="-317500" algn="l" rtl="0">
              <a:lnSpc>
                <a:spcPct val="150000"/>
              </a:lnSpc>
              <a:spcBef>
                <a:spcPts val="0"/>
              </a:spcBef>
              <a:spcAft>
                <a:spcPts val="0"/>
              </a:spcAft>
              <a:buClr>
                <a:srgbClr val="24292E"/>
              </a:buClr>
              <a:buSzPts val="1400"/>
              <a:buFont typeface="Georgia"/>
              <a:buChar char="●"/>
            </a:pPr>
            <a:r>
              <a:rPr lang="en-GB">
                <a:solidFill>
                  <a:srgbClr val="24292E"/>
                </a:solidFill>
                <a:highlight>
                  <a:schemeClr val="lt1"/>
                </a:highlight>
                <a:latin typeface="Georgia"/>
                <a:ea typeface="Georgia"/>
                <a:cs typeface="Georgia"/>
                <a:sym typeface="Georgia"/>
              </a:rPr>
              <a:t>In the beginning of this game, </a:t>
            </a:r>
            <a:r>
              <a:rPr lang="en-GB" b="1">
                <a:solidFill>
                  <a:srgbClr val="24292E"/>
                </a:solidFill>
                <a:highlight>
                  <a:schemeClr val="lt1"/>
                </a:highlight>
                <a:latin typeface="Georgia"/>
                <a:ea typeface="Georgia"/>
                <a:cs typeface="Georgia"/>
                <a:sym typeface="Georgia"/>
              </a:rPr>
              <a:t>players know nothing but their own roles</a:t>
            </a:r>
            <a:r>
              <a:rPr lang="en-GB">
                <a:solidFill>
                  <a:srgbClr val="24292E"/>
                </a:solidFill>
                <a:highlight>
                  <a:schemeClr val="lt1"/>
                </a:highlight>
                <a:latin typeface="Georgia"/>
                <a:ea typeface="Georgia"/>
                <a:cs typeface="Georgia"/>
                <a:sym typeface="Georgia"/>
              </a:rPr>
              <a:t>. As the game progresses, </a:t>
            </a:r>
            <a:r>
              <a:rPr lang="en-GB" b="1">
                <a:solidFill>
                  <a:srgbClr val="24292E"/>
                </a:solidFill>
                <a:highlight>
                  <a:schemeClr val="lt1"/>
                </a:highlight>
                <a:latin typeface="Georgia"/>
                <a:ea typeface="Georgia"/>
                <a:cs typeface="Georgia"/>
                <a:sym typeface="Georgia"/>
              </a:rPr>
              <a:t>werewolves can recognize their teammates</a:t>
            </a:r>
            <a:r>
              <a:rPr lang="en-GB">
                <a:solidFill>
                  <a:srgbClr val="24292E"/>
                </a:solidFill>
                <a:highlight>
                  <a:schemeClr val="lt1"/>
                </a:highlight>
                <a:latin typeface="Georgia"/>
                <a:ea typeface="Georgia"/>
                <a:cs typeface="Georgia"/>
                <a:sym typeface="Georgia"/>
              </a:rPr>
              <a:t> during their first action in the first night, while villagers have to guess others’ roles based on deaths in nights and debates in days.</a:t>
            </a:r>
            <a:endParaRPr>
              <a:solidFill>
                <a:srgbClr val="24292E"/>
              </a:solidFill>
              <a:highlight>
                <a:schemeClr val="lt1"/>
              </a:highlight>
              <a:latin typeface="Georgia"/>
              <a:ea typeface="Georgia"/>
              <a:cs typeface="Georgia"/>
              <a:sym typeface="Georgia"/>
            </a:endParaRPr>
          </a:p>
          <a:p>
            <a:pPr marL="45720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457200" marR="0" lvl="0" indent="-317500" algn="l" rtl="0">
              <a:lnSpc>
                <a:spcPct val="150000"/>
              </a:lnSpc>
              <a:spcBef>
                <a:spcPts val="0"/>
              </a:spcBef>
              <a:spcAft>
                <a:spcPts val="0"/>
              </a:spcAft>
              <a:buClr>
                <a:srgbClr val="24292E"/>
              </a:buClr>
              <a:buSzPts val="1400"/>
              <a:buFont typeface="Georgia"/>
              <a:buChar char="●"/>
            </a:pPr>
            <a:r>
              <a:rPr lang="en-GB">
                <a:solidFill>
                  <a:srgbClr val="24292E"/>
                </a:solidFill>
                <a:highlight>
                  <a:schemeClr val="lt1"/>
                </a:highlight>
                <a:latin typeface="Georgia"/>
                <a:ea typeface="Georgia"/>
                <a:cs typeface="Georgia"/>
                <a:sym typeface="Georgia"/>
              </a:rPr>
              <a:t>There are two special villagers with talents:</a:t>
            </a:r>
            <a:endParaRPr>
              <a:solidFill>
                <a:srgbClr val="24292E"/>
              </a:solidFill>
              <a:highlight>
                <a:schemeClr val="lt1"/>
              </a:highlight>
              <a:latin typeface="Georgia"/>
              <a:ea typeface="Georgia"/>
              <a:cs typeface="Georgia"/>
              <a:sym typeface="Georgia"/>
            </a:endParaRPr>
          </a:p>
          <a:p>
            <a:pPr marL="914400" marR="0" lvl="1" indent="-317500" algn="l" rtl="0">
              <a:lnSpc>
                <a:spcPct val="150000"/>
              </a:lnSpc>
              <a:spcBef>
                <a:spcPts val="0"/>
              </a:spcBef>
              <a:spcAft>
                <a:spcPts val="0"/>
              </a:spcAft>
              <a:buClr>
                <a:srgbClr val="24292E"/>
              </a:buClr>
              <a:buSzPts val="1400"/>
              <a:buFont typeface="Georgia"/>
              <a:buChar char="○"/>
            </a:pPr>
            <a:r>
              <a:rPr lang="en-GB" b="1" u="sng">
                <a:solidFill>
                  <a:srgbClr val="24292E"/>
                </a:solidFill>
                <a:highlight>
                  <a:schemeClr val="lt1"/>
                </a:highlight>
                <a:latin typeface="Georgia"/>
                <a:ea typeface="Georgia"/>
                <a:cs typeface="Georgia"/>
                <a:sym typeface="Georgia"/>
              </a:rPr>
              <a:t>Seer</a:t>
            </a:r>
            <a:r>
              <a:rPr lang="en-GB">
                <a:solidFill>
                  <a:srgbClr val="24292E"/>
                </a:solidFill>
                <a:highlight>
                  <a:schemeClr val="lt1"/>
                </a:highlight>
                <a:latin typeface="Georgia"/>
                <a:ea typeface="Georgia"/>
                <a:cs typeface="Georgia"/>
                <a:sym typeface="Georgia"/>
              </a:rPr>
              <a:t>: who can check other player’s role every night;</a:t>
            </a:r>
            <a:endParaRPr>
              <a:solidFill>
                <a:srgbClr val="24292E"/>
              </a:solidFill>
              <a:highlight>
                <a:schemeClr val="lt1"/>
              </a:highlight>
              <a:latin typeface="Georgia"/>
              <a:ea typeface="Georgia"/>
              <a:cs typeface="Georgia"/>
              <a:sym typeface="Georgia"/>
            </a:endParaRPr>
          </a:p>
          <a:p>
            <a:pPr marL="914400" marR="0" lvl="1" indent="-317500" algn="l" rtl="0">
              <a:lnSpc>
                <a:spcPct val="150000"/>
              </a:lnSpc>
              <a:spcBef>
                <a:spcPts val="0"/>
              </a:spcBef>
              <a:spcAft>
                <a:spcPts val="0"/>
              </a:spcAft>
              <a:buClr>
                <a:srgbClr val="24292E"/>
              </a:buClr>
              <a:buSzPts val="1400"/>
              <a:buFont typeface="Georgia"/>
              <a:buChar char="○"/>
            </a:pPr>
            <a:r>
              <a:rPr lang="en-GB" b="1" u="sng">
                <a:solidFill>
                  <a:srgbClr val="24292E"/>
                </a:solidFill>
                <a:highlight>
                  <a:schemeClr val="lt1"/>
                </a:highlight>
                <a:latin typeface="Georgia"/>
                <a:ea typeface="Georgia"/>
                <a:cs typeface="Georgia"/>
                <a:sym typeface="Georgia"/>
              </a:rPr>
              <a:t>Guard</a:t>
            </a:r>
            <a:r>
              <a:rPr lang="en-GB">
                <a:solidFill>
                  <a:srgbClr val="24292E"/>
                </a:solidFill>
                <a:highlight>
                  <a:schemeClr val="lt1"/>
                </a:highlight>
                <a:latin typeface="Georgia"/>
                <a:ea typeface="Georgia"/>
                <a:cs typeface="Georgia"/>
                <a:sym typeface="Georgia"/>
              </a:rPr>
              <a:t>: who can choose a player to protect every night, to make sure this player won’t get killed.</a:t>
            </a: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1"/>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151" name="Google Shape;151;p21"/>
          <p:cNvSpPr txBox="1"/>
          <p:nvPr/>
        </p:nvSpPr>
        <p:spPr>
          <a:xfrm>
            <a:off x="829600" y="1625850"/>
            <a:ext cx="7798200" cy="4093200"/>
          </a:xfrm>
          <a:prstGeom prst="rect">
            <a:avLst/>
          </a:prstGeom>
          <a:noFill/>
          <a:ln>
            <a:noFill/>
          </a:ln>
        </p:spPr>
        <p:txBody>
          <a:bodyPr spcFirstLastPara="1" wrap="square" lIns="91425" tIns="91425" rIns="91425" bIns="91425" anchor="ctr" anchorCtr="0">
            <a:noAutofit/>
          </a:bodyPr>
          <a:lstStyle/>
          <a:p>
            <a:pPr marL="457200" lvl="0" indent="-317500" algn="l" rtl="0">
              <a:lnSpc>
                <a:spcPct val="150000"/>
              </a:lnSpc>
              <a:spcBef>
                <a:spcPts val="0"/>
              </a:spcBef>
              <a:spcAft>
                <a:spcPts val="0"/>
              </a:spcAft>
              <a:buClr>
                <a:srgbClr val="24292E"/>
              </a:buClr>
              <a:buSzPts val="1400"/>
              <a:buFont typeface="Georgia"/>
              <a:buChar char="●"/>
            </a:pPr>
            <a:r>
              <a:rPr lang="en-GB">
                <a:solidFill>
                  <a:srgbClr val="24292E"/>
                </a:solidFill>
                <a:highlight>
                  <a:schemeClr val="lt1"/>
                </a:highlight>
                <a:latin typeface="Georgia"/>
                <a:ea typeface="Georgia"/>
                <a:cs typeface="Georgia"/>
                <a:sym typeface="Georgia"/>
              </a:rPr>
              <a:t>During voting processes in days, all players would vote one of them as </a:t>
            </a:r>
            <a:r>
              <a:rPr lang="en-GB" b="1" i="1">
                <a:solidFill>
                  <a:srgbClr val="24292E"/>
                </a:solidFill>
                <a:highlight>
                  <a:schemeClr val="lt1"/>
                </a:highlight>
                <a:latin typeface="Georgia"/>
                <a:ea typeface="Georgia"/>
                <a:cs typeface="Georgia"/>
                <a:sym typeface="Georgia"/>
              </a:rPr>
              <a:t>Sheriff</a:t>
            </a:r>
            <a:r>
              <a:rPr lang="en-GB" i="1">
                <a:solidFill>
                  <a:srgbClr val="24292E"/>
                </a:solidFill>
                <a:highlight>
                  <a:schemeClr val="lt1"/>
                </a:highlight>
                <a:latin typeface="Georgia"/>
                <a:ea typeface="Georgia"/>
                <a:cs typeface="Georgia"/>
                <a:sym typeface="Georgia"/>
              </a:rPr>
              <a:t> </a:t>
            </a:r>
            <a:r>
              <a:rPr lang="en-GB">
                <a:solidFill>
                  <a:srgbClr val="24292E"/>
                </a:solidFill>
                <a:highlight>
                  <a:schemeClr val="lt1"/>
                </a:highlight>
                <a:latin typeface="Georgia"/>
                <a:ea typeface="Georgia"/>
                <a:cs typeface="Georgia"/>
                <a:sym typeface="Georgia"/>
              </a:rPr>
              <a:t>if there is none, to break tie in votes, since Sheriff’s vote is counted as 1.5 times as the others’.</a:t>
            </a:r>
            <a:endParaRPr>
              <a:solidFill>
                <a:srgbClr val="24292E"/>
              </a:solidFill>
              <a:highlight>
                <a:schemeClr val="lt1"/>
              </a:highlight>
              <a:latin typeface="Georgia"/>
              <a:ea typeface="Georgia"/>
              <a:cs typeface="Georgia"/>
              <a:sym typeface="Georgia"/>
            </a:endParaRPr>
          </a:p>
          <a:p>
            <a:pPr marL="45720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457200" lvl="0" indent="-317500" algn="l" rtl="0">
              <a:lnSpc>
                <a:spcPct val="150000"/>
              </a:lnSpc>
              <a:spcBef>
                <a:spcPts val="0"/>
              </a:spcBef>
              <a:spcAft>
                <a:spcPts val="0"/>
              </a:spcAft>
              <a:buClr>
                <a:srgbClr val="24292E"/>
              </a:buClr>
              <a:buSzPts val="1400"/>
              <a:buFont typeface="Georgia"/>
              <a:buChar char="●"/>
            </a:pPr>
            <a:r>
              <a:rPr lang="en-GB">
                <a:solidFill>
                  <a:srgbClr val="24292E"/>
                </a:solidFill>
                <a:highlight>
                  <a:schemeClr val="lt1"/>
                </a:highlight>
                <a:latin typeface="Georgia"/>
                <a:ea typeface="Georgia"/>
                <a:cs typeface="Georgia"/>
                <a:sym typeface="Georgia"/>
              </a:rPr>
              <a:t>We can see that for every player in this game, two important steps to win is to </a:t>
            </a:r>
            <a:r>
              <a:rPr lang="en-GB" b="1">
                <a:solidFill>
                  <a:srgbClr val="24292E"/>
                </a:solidFill>
                <a:highlight>
                  <a:schemeClr val="lt1"/>
                </a:highlight>
                <a:latin typeface="Georgia"/>
                <a:ea typeface="Georgia"/>
                <a:cs typeface="Georgia"/>
                <a:sym typeface="Georgia"/>
              </a:rPr>
              <a:t>guess other players’ roles</a:t>
            </a:r>
            <a:r>
              <a:rPr lang="en-GB">
                <a:solidFill>
                  <a:srgbClr val="24292E"/>
                </a:solidFill>
                <a:highlight>
                  <a:schemeClr val="lt1"/>
                </a:highlight>
                <a:latin typeface="Georgia"/>
                <a:ea typeface="Georgia"/>
                <a:cs typeface="Georgia"/>
                <a:sym typeface="Georgia"/>
              </a:rPr>
              <a:t> and </a:t>
            </a:r>
            <a:r>
              <a:rPr lang="en-GB" b="1">
                <a:solidFill>
                  <a:srgbClr val="24292E"/>
                </a:solidFill>
                <a:highlight>
                  <a:schemeClr val="lt1"/>
                </a:highlight>
                <a:latin typeface="Georgia"/>
                <a:ea typeface="Georgia"/>
                <a:cs typeface="Georgia"/>
                <a:sym typeface="Georgia"/>
              </a:rPr>
              <a:t>make a plausible speech in debates</a:t>
            </a:r>
            <a:r>
              <a:rPr lang="en-GB">
                <a:solidFill>
                  <a:srgbClr val="24292E"/>
                </a:solidFill>
                <a:highlight>
                  <a:schemeClr val="lt1"/>
                </a:highlight>
                <a:latin typeface="Georgia"/>
                <a:ea typeface="Georgia"/>
                <a:cs typeface="Georgia"/>
                <a:sym typeface="Georgia"/>
              </a:rPr>
              <a:t>:</a:t>
            </a:r>
            <a:endParaRPr>
              <a:solidFill>
                <a:srgbClr val="24292E"/>
              </a:solidFill>
              <a:highlight>
                <a:schemeClr val="lt1"/>
              </a:highlight>
              <a:latin typeface="Georgia"/>
              <a:ea typeface="Georgia"/>
              <a:cs typeface="Georgia"/>
              <a:sym typeface="Georgia"/>
            </a:endParaRPr>
          </a:p>
          <a:p>
            <a:pPr marL="914400" lvl="1" indent="-317500" algn="l" rtl="0">
              <a:lnSpc>
                <a:spcPct val="150000"/>
              </a:lnSpc>
              <a:spcBef>
                <a:spcPts val="0"/>
              </a:spcBef>
              <a:spcAft>
                <a:spcPts val="0"/>
              </a:spcAft>
              <a:buClr>
                <a:srgbClr val="24292E"/>
              </a:buClr>
              <a:buSzPts val="1400"/>
              <a:buFont typeface="Georgia"/>
              <a:buChar char="○"/>
            </a:pPr>
            <a:r>
              <a:rPr lang="en-GB" b="1" u="sng">
                <a:solidFill>
                  <a:srgbClr val="24292E"/>
                </a:solidFill>
                <a:highlight>
                  <a:schemeClr val="lt1"/>
                </a:highlight>
                <a:latin typeface="Georgia"/>
                <a:ea typeface="Georgia"/>
                <a:cs typeface="Georgia"/>
                <a:sym typeface="Georgia"/>
              </a:rPr>
              <a:t>Werewolves</a:t>
            </a:r>
            <a:r>
              <a:rPr lang="en-GB">
                <a:solidFill>
                  <a:srgbClr val="24292E"/>
                </a:solidFill>
                <a:highlight>
                  <a:schemeClr val="lt1"/>
                </a:highlight>
                <a:latin typeface="Georgia"/>
                <a:ea typeface="Georgia"/>
                <a:cs typeface="Georgia"/>
                <a:sym typeface="Georgia"/>
              </a:rPr>
              <a:t>: they have to pretend to be Villagers, or even the Seer in debates, and the sooner they kill the real Seer, the more likely they win this game.</a:t>
            </a:r>
            <a:endParaRPr>
              <a:solidFill>
                <a:srgbClr val="24292E"/>
              </a:solidFill>
              <a:highlight>
                <a:schemeClr val="lt1"/>
              </a:highlight>
              <a:latin typeface="Georgia"/>
              <a:ea typeface="Georgia"/>
              <a:cs typeface="Georgia"/>
              <a:sym typeface="Georgia"/>
            </a:endParaRPr>
          </a:p>
          <a:p>
            <a:pPr marL="914400" lvl="1" indent="-317500" algn="l" rtl="0">
              <a:lnSpc>
                <a:spcPct val="150000"/>
              </a:lnSpc>
              <a:spcBef>
                <a:spcPts val="0"/>
              </a:spcBef>
              <a:spcAft>
                <a:spcPts val="0"/>
              </a:spcAft>
              <a:buClr>
                <a:srgbClr val="24292E"/>
              </a:buClr>
              <a:buSzPts val="1400"/>
              <a:buFont typeface="Georgia"/>
              <a:buChar char="○"/>
            </a:pPr>
            <a:r>
              <a:rPr lang="en-GB" b="1" u="sng">
                <a:solidFill>
                  <a:srgbClr val="24292E"/>
                </a:solidFill>
                <a:highlight>
                  <a:schemeClr val="lt1"/>
                </a:highlight>
                <a:latin typeface="Georgia"/>
                <a:ea typeface="Georgia"/>
                <a:cs typeface="Georgia"/>
                <a:sym typeface="Georgia"/>
              </a:rPr>
              <a:t>Seer</a:t>
            </a:r>
            <a:r>
              <a:rPr lang="en-GB">
                <a:solidFill>
                  <a:srgbClr val="24292E"/>
                </a:solidFill>
                <a:highlight>
                  <a:schemeClr val="lt1"/>
                </a:highlight>
                <a:latin typeface="Georgia"/>
                <a:ea typeface="Georgia"/>
                <a:cs typeface="Georgia"/>
                <a:sym typeface="Georgia"/>
              </a:rPr>
              <a:t>: convince other players that he is the real Seer, and point out the Werewolves he found in debates, to remove them out of game.</a:t>
            </a:r>
            <a:endParaRPr>
              <a:solidFill>
                <a:srgbClr val="24292E"/>
              </a:solidFill>
              <a:highlight>
                <a:schemeClr val="lt1"/>
              </a:highlight>
              <a:latin typeface="Georgia"/>
              <a:ea typeface="Georgia"/>
              <a:cs typeface="Georgia"/>
              <a:sym typeface="Georgia"/>
            </a:endParaRPr>
          </a:p>
          <a:p>
            <a:pPr marL="914400" lvl="1" indent="-317500" algn="l" rtl="0">
              <a:lnSpc>
                <a:spcPct val="150000"/>
              </a:lnSpc>
              <a:spcBef>
                <a:spcPts val="0"/>
              </a:spcBef>
              <a:spcAft>
                <a:spcPts val="0"/>
              </a:spcAft>
              <a:buClr>
                <a:srgbClr val="24292E"/>
              </a:buClr>
              <a:buSzPts val="1400"/>
              <a:buFont typeface="Georgia"/>
              <a:buChar char="○"/>
            </a:pPr>
            <a:r>
              <a:rPr lang="en-GB" b="1" u="sng">
                <a:solidFill>
                  <a:srgbClr val="24292E"/>
                </a:solidFill>
                <a:highlight>
                  <a:schemeClr val="lt1"/>
                </a:highlight>
                <a:latin typeface="Georgia"/>
                <a:ea typeface="Georgia"/>
                <a:cs typeface="Georgia"/>
                <a:sym typeface="Georgia"/>
              </a:rPr>
              <a:t>Guard</a:t>
            </a:r>
            <a:r>
              <a:rPr lang="en-GB">
                <a:solidFill>
                  <a:srgbClr val="24292E"/>
                </a:solidFill>
                <a:highlight>
                  <a:schemeClr val="lt1"/>
                </a:highlight>
                <a:latin typeface="Georgia"/>
                <a:ea typeface="Georgia"/>
                <a:cs typeface="Georgia"/>
                <a:sym typeface="Georgia"/>
              </a:rPr>
              <a:t>: find the real Seer, and keep him alive as long as possible.</a:t>
            </a:r>
            <a:endParaRPr>
              <a:solidFill>
                <a:srgbClr val="24292E"/>
              </a:solidFill>
              <a:highlight>
                <a:schemeClr val="lt1"/>
              </a:highlight>
              <a:latin typeface="Georgia"/>
              <a:ea typeface="Georgia"/>
              <a:cs typeface="Georgia"/>
              <a:sym typeface="Georgia"/>
            </a:endParaRPr>
          </a:p>
          <a:p>
            <a:pPr marL="45720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Simulation</a:t>
            </a:r>
            <a:endParaRPr/>
          </a:p>
        </p:txBody>
      </p:sp>
      <p:sp>
        <p:nvSpPr>
          <p:cNvPr id="157" name="Google Shape;157;p22"/>
          <p:cNvSpPr txBox="1"/>
          <p:nvPr/>
        </p:nvSpPr>
        <p:spPr>
          <a:xfrm>
            <a:off x="829600" y="1977525"/>
            <a:ext cx="7798200" cy="3188700"/>
          </a:xfrm>
          <a:prstGeom prst="rect">
            <a:avLst/>
          </a:prstGeom>
          <a:noFill/>
          <a:ln>
            <a:noFill/>
          </a:ln>
        </p:spPr>
        <p:txBody>
          <a:bodyPr spcFirstLastPara="1" wrap="square" lIns="91425" tIns="91425" rIns="91425" bIns="91425" anchor="ctr" anchorCtr="0">
            <a:noAutofit/>
          </a:bodyPr>
          <a:lstStyle/>
          <a:p>
            <a:pPr marL="457200" lvl="0" indent="-317500" algn="l" rtl="0">
              <a:lnSpc>
                <a:spcPct val="150000"/>
              </a:lnSpc>
              <a:spcBef>
                <a:spcPts val="0"/>
              </a:spcBef>
              <a:spcAft>
                <a:spcPts val="0"/>
              </a:spcAft>
              <a:buClr>
                <a:srgbClr val="24292E"/>
              </a:buClr>
              <a:buSzPts val="1400"/>
              <a:buFont typeface="Georgia"/>
              <a:buChar char="●"/>
            </a:pPr>
            <a:r>
              <a:rPr lang="en-GB">
                <a:solidFill>
                  <a:srgbClr val="24292E"/>
                </a:solidFill>
                <a:highlight>
                  <a:schemeClr val="lt1"/>
                </a:highlight>
                <a:latin typeface="Georgia"/>
                <a:ea typeface="Georgia"/>
                <a:cs typeface="Georgia"/>
                <a:sym typeface="Georgia"/>
              </a:rPr>
              <a:t>In the real game, players use their observation and logic thinking to guess other players’ roles and try to convince or mislead others in debates. However, whether they can guess others’ real roles and whether they can make others believe them depends on numerous things that are hard to simulate: </a:t>
            </a:r>
            <a:r>
              <a:rPr lang="en-GB" b="1">
                <a:solidFill>
                  <a:srgbClr val="24292E"/>
                </a:solidFill>
                <a:highlight>
                  <a:schemeClr val="lt1"/>
                </a:highlight>
                <a:latin typeface="Georgia"/>
                <a:ea typeface="Georgia"/>
                <a:cs typeface="Georgia"/>
                <a:sym typeface="Georgia"/>
              </a:rPr>
              <a:t>their tactics, communication skills,  facial expressions, body languages</a:t>
            </a:r>
            <a:r>
              <a:rPr lang="en-GB">
                <a:solidFill>
                  <a:srgbClr val="24292E"/>
                </a:solidFill>
                <a:highlight>
                  <a:schemeClr val="lt1"/>
                </a:highlight>
                <a:latin typeface="Georgia"/>
                <a:ea typeface="Georgia"/>
                <a:cs typeface="Georgia"/>
                <a:sym typeface="Georgia"/>
              </a:rPr>
              <a:t> and so on. </a:t>
            </a:r>
            <a:endParaRPr>
              <a:solidFill>
                <a:srgbClr val="24292E"/>
              </a:solidFill>
              <a:highlight>
                <a:schemeClr val="lt1"/>
              </a:highlight>
              <a:latin typeface="Georgia"/>
              <a:ea typeface="Georgia"/>
              <a:cs typeface="Georgia"/>
              <a:sym typeface="Georgia"/>
            </a:endParaRPr>
          </a:p>
          <a:p>
            <a:pPr marL="457200" lvl="0" indent="0" algn="l" rtl="0">
              <a:lnSpc>
                <a:spcPct val="150000"/>
              </a:lnSpc>
              <a:spcBef>
                <a:spcPts val="0"/>
              </a:spcBef>
              <a:spcAft>
                <a:spcPts val="0"/>
              </a:spcAft>
              <a:buNone/>
            </a:pPr>
            <a:r>
              <a:rPr lang="en-GB">
                <a:solidFill>
                  <a:srgbClr val="24292E"/>
                </a:solidFill>
                <a:highlight>
                  <a:schemeClr val="lt1"/>
                </a:highlight>
                <a:latin typeface="Georgia"/>
                <a:ea typeface="Georgia"/>
                <a:cs typeface="Georgia"/>
                <a:sym typeface="Georgia"/>
              </a:rPr>
              <a:t>What’s more, even with the same information, </a:t>
            </a:r>
            <a:r>
              <a:rPr lang="en-GB" b="1" i="1">
                <a:solidFill>
                  <a:srgbClr val="24292E"/>
                </a:solidFill>
                <a:highlight>
                  <a:schemeClr val="lt1"/>
                </a:highlight>
                <a:latin typeface="Georgia"/>
                <a:ea typeface="Georgia"/>
                <a:cs typeface="Georgia"/>
                <a:sym typeface="Georgia"/>
              </a:rPr>
              <a:t>people with different characteristics would make different decisions</a:t>
            </a:r>
            <a:r>
              <a:rPr lang="en-GB">
                <a:solidFill>
                  <a:srgbClr val="24292E"/>
                </a:solidFill>
                <a:highlight>
                  <a:schemeClr val="lt1"/>
                </a:highlight>
                <a:latin typeface="Georgia"/>
                <a:ea typeface="Georgia"/>
                <a:cs typeface="Georgia"/>
                <a:sym typeface="Georgia"/>
              </a:rPr>
              <a:t>, let alone the various tactics players take in games, all of these make the simulation progress difficult to complete.</a:t>
            </a:r>
            <a:endParaRPr>
              <a:solidFill>
                <a:srgbClr val="24292E"/>
              </a:solidFill>
              <a:highlight>
                <a:schemeClr val="lt1"/>
              </a:highlight>
              <a:latin typeface="Georgia"/>
              <a:ea typeface="Georgia"/>
              <a:cs typeface="Georgia"/>
              <a:sym typeface="Georgia"/>
            </a:endParaRPr>
          </a:p>
          <a:p>
            <a:pPr marL="45720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3"/>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Simulation</a:t>
            </a:r>
            <a:endParaRPr/>
          </a:p>
        </p:txBody>
      </p:sp>
      <p:sp>
        <p:nvSpPr>
          <p:cNvPr id="163" name="Google Shape;163;p23"/>
          <p:cNvSpPr txBox="1"/>
          <p:nvPr/>
        </p:nvSpPr>
        <p:spPr>
          <a:xfrm>
            <a:off x="829600" y="2202950"/>
            <a:ext cx="7798200" cy="3135300"/>
          </a:xfrm>
          <a:prstGeom prst="rect">
            <a:avLst/>
          </a:prstGeom>
          <a:noFill/>
          <a:ln>
            <a:noFill/>
          </a:ln>
        </p:spPr>
        <p:txBody>
          <a:bodyPr spcFirstLastPara="1" wrap="square" lIns="91425" tIns="91425" rIns="91425" bIns="91425" anchor="ctr" anchorCtr="0">
            <a:noAutofit/>
          </a:bodyPr>
          <a:lstStyle/>
          <a:p>
            <a:pPr marL="457200" lvl="0" indent="-317500" algn="l" rtl="0">
              <a:lnSpc>
                <a:spcPct val="150000"/>
              </a:lnSpc>
              <a:spcBef>
                <a:spcPts val="0"/>
              </a:spcBef>
              <a:spcAft>
                <a:spcPts val="0"/>
              </a:spcAft>
              <a:buClr>
                <a:srgbClr val="24292E"/>
              </a:buClr>
              <a:buSzPts val="1400"/>
              <a:buFont typeface="Georgia"/>
              <a:buChar char="●"/>
            </a:pPr>
            <a:r>
              <a:rPr lang="en-GB">
                <a:solidFill>
                  <a:srgbClr val="24292E"/>
                </a:solidFill>
                <a:highlight>
                  <a:schemeClr val="lt1"/>
                </a:highlight>
                <a:latin typeface="Georgia"/>
                <a:ea typeface="Georgia"/>
                <a:cs typeface="Georgia"/>
                <a:sym typeface="Georgia"/>
              </a:rPr>
              <a:t>To solve the problem, we use Monte Carlo Simulation:</a:t>
            </a:r>
            <a:endParaRPr>
              <a:solidFill>
                <a:srgbClr val="24292E"/>
              </a:solidFill>
              <a:highlight>
                <a:schemeClr val="lt1"/>
              </a:highlight>
              <a:latin typeface="Georgia"/>
              <a:ea typeface="Georgia"/>
              <a:cs typeface="Georgia"/>
              <a:sym typeface="Georgia"/>
            </a:endParaRPr>
          </a:p>
          <a:p>
            <a:pPr marL="914400" lvl="1" indent="-317500" algn="l" rtl="0">
              <a:lnSpc>
                <a:spcPct val="150000"/>
              </a:lnSpc>
              <a:spcBef>
                <a:spcPts val="0"/>
              </a:spcBef>
              <a:spcAft>
                <a:spcPts val="0"/>
              </a:spcAft>
              <a:buClr>
                <a:srgbClr val="24292E"/>
              </a:buClr>
              <a:buSzPts val="1400"/>
              <a:buFont typeface="Georgia"/>
              <a:buChar char="○"/>
            </a:pPr>
            <a:r>
              <a:rPr lang="en-GB" b="1" u="sng">
                <a:solidFill>
                  <a:srgbClr val="24292E"/>
                </a:solidFill>
                <a:highlight>
                  <a:schemeClr val="lt1"/>
                </a:highlight>
                <a:latin typeface="Georgia"/>
                <a:ea typeface="Georgia"/>
                <a:cs typeface="Georgia"/>
                <a:sym typeface="Georgia"/>
              </a:rPr>
              <a:t>Credit</a:t>
            </a:r>
            <a:r>
              <a:rPr lang="en-GB">
                <a:solidFill>
                  <a:srgbClr val="24292E"/>
                </a:solidFill>
                <a:highlight>
                  <a:schemeClr val="lt1"/>
                </a:highlight>
                <a:latin typeface="Georgia"/>
                <a:ea typeface="Georgia"/>
                <a:cs typeface="Georgia"/>
                <a:sym typeface="Georgia"/>
              </a:rPr>
              <a:t>: an attribute of every player, denoting the chance that this player successfully convince others. </a:t>
            </a:r>
            <a:endParaRPr>
              <a:solidFill>
                <a:srgbClr val="24292E"/>
              </a:solidFill>
              <a:highlight>
                <a:schemeClr val="lt1"/>
              </a:highlight>
              <a:latin typeface="Georgia"/>
              <a:ea typeface="Georgia"/>
              <a:cs typeface="Georgia"/>
              <a:sym typeface="Georgia"/>
            </a:endParaRPr>
          </a:p>
          <a:p>
            <a:pPr marL="914400" lvl="0" indent="0" algn="l" rtl="0">
              <a:lnSpc>
                <a:spcPct val="150000"/>
              </a:lnSpc>
              <a:spcBef>
                <a:spcPts val="0"/>
              </a:spcBef>
              <a:spcAft>
                <a:spcPts val="0"/>
              </a:spcAft>
              <a:buNone/>
            </a:pPr>
            <a:r>
              <a:rPr lang="en-GB">
                <a:solidFill>
                  <a:srgbClr val="24292E"/>
                </a:solidFill>
                <a:highlight>
                  <a:schemeClr val="lt1"/>
                </a:highlight>
                <a:latin typeface="Georgia"/>
                <a:ea typeface="Georgia"/>
                <a:cs typeface="Georgia"/>
                <a:sym typeface="Georgia"/>
              </a:rPr>
              <a:t>At the beginning of a game, the credit of all </a:t>
            </a:r>
            <a:r>
              <a:rPr lang="en-GB" b="1">
                <a:solidFill>
                  <a:srgbClr val="24292E"/>
                </a:solidFill>
                <a:highlight>
                  <a:schemeClr val="lt1"/>
                </a:highlight>
                <a:latin typeface="Georgia"/>
                <a:ea typeface="Georgia"/>
                <a:cs typeface="Georgia"/>
                <a:sym typeface="Georgia"/>
              </a:rPr>
              <a:t>Villagers</a:t>
            </a:r>
            <a:r>
              <a:rPr lang="en-GB">
                <a:solidFill>
                  <a:srgbClr val="24292E"/>
                </a:solidFill>
                <a:highlight>
                  <a:schemeClr val="lt1"/>
                </a:highlight>
                <a:latin typeface="Georgia"/>
                <a:ea typeface="Georgia"/>
                <a:cs typeface="Georgia"/>
                <a:sym typeface="Georgia"/>
              </a:rPr>
              <a:t> are set as </a:t>
            </a:r>
            <a:r>
              <a:rPr lang="en-GB" b="1">
                <a:solidFill>
                  <a:srgbClr val="24292E"/>
                </a:solidFill>
                <a:highlight>
                  <a:schemeClr val="lt1"/>
                </a:highlight>
                <a:latin typeface="Georgia"/>
                <a:ea typeface="Georgia"/>
                <a:cs typeface="Georgia"/>
                <a:sym typeface="Georgia"/>
              </a:rPr>
              <a:t>0.5</a:t>
            </a:r>
            <a:r>
              <a:rPr lang="en-GB">
                <a:solidFill>
                  <a:srgbClr val="24292E"/>
                </a:solidFill>
                <a:highlight>
                  <a:schemeClr val="lt1"/>
                </a:highlight>
                <a:latin typeface="Georgia"/>
                <a:ea typeface="Georgia"/>
                <a:cs typeface="Georgia"/>
                <a:sym typeface="Georgia"/>
              </a:rPr>
              <a:t>, while credit of all </a:t>
            </a:r>
            <a:r>
              <a:rPr lang="en-GB" b="1">
                <a:solidFill>
                  <a:srgbClr val="24292E"/>
                </a:solidFill>
                <a:highlight>
                  <a:schemeClr val="lt1"/>
                </a:highlight>
                <a:latin typeface="Georgia"/>
                <a:ea typeface="Georgia"/>
                <a:cs typeface="Georgia"/>
                <a:sym typeface="Georgia"/>
              </a:rPr>
              <a:t>Werewolves</a:t>
            </a:r>
            <a:r>
              <a:rPr lang="en-GB">
                <a:solidFill>
                  <a:srgbClr val="24292E"/>
                </a:solidFill>
                <a:highlight>
                  <a:schemeClr val="lt1"/>
                </a:highlight>
                <a:latin typeface="Georgia"/>
                <a:ea typeface="Georgia"/>
                <a:cs typeface="Georgia"/>
                <a:sym typeface="Georgia"/>
              </a:rPr>
              <a:t> are set as </a:t>
            </a:r>
            <a:r>
              <a:rPr lang="en-GB" b="1">
                <a:solidFill>
                  <a:srgbClr val="24292E"/>
                </a:solidFill>
                <a:highlight>
                  <a:schemeClr val="lt1"/>
                </a:highlight>
                <a:latin typeface="Georgia"/>
                <a:ea typeface="Georgia"/>
                <a:cs typeface="Georgia"/>
                <a:sym typeface="Georgia"/>
              </a:rPr>
              <a:t>0.6</a:t>
            </a:r>
            <a:r>
              <a:rPr lang="en-GB">
                <a:solidFill>
                  <a:srgbClr val="24292E"/>
                </a:solidFill>
                <a:highlight>
                  <a:schemeClr val="lt1"/>
                </a:highlight>
                <a:latin typeface="Georgia"/>
                <a:ea typeface="Georgia"/>
                <a:cs typeface="Georgia"/>
                <a:sym typeface="Georgia"/>
              </a:rPr>
              <a:t>, since they got more information than villagers(who are Werewolves and who are not). </a:t>
            </a:r>
            <a:endParaRPr>
              <a:solidFill>
                <a:srgbClr val="24292E"/>
              </a:solidFill>
              <a:highlight>
                <a:schemeClr val="lt1"/>
              </a:highlight>
              <a:latin typeface="Georgia"/>
              <a:ea typeface="Georgia"/>
              <a:cs typeface="Georgia"/>
              <a:sym typeface="Georgia"/>
            </a:endParaRPr>
          </a:p>
          <a:p>
            <a:pPr marL="914400" lvl="0" indent="0" algn="l" rtl="0">
              <a:lnSpc>
                <a:spcPct val="150000"/>
              </a:lnSpc>
              <a:spcBef>
                <a:spcPts val="0"/>
              </a:spcBef>
              <a:spcAft>
                <a:spcPts val="0"/>
              </a:spcAft>
              <a:buNone/>
            </a:pPr>
            <a:r>
              <a:rPr lang="en-GB">
                <a:solidFill>
                  <a:srgbClr val="24292E"/>
                </a:solidFill>
                <a:highlight>
                  <a:schemeClr val="lt1"/>
                </a:highlight>
                <a:latin typeface="Georgia"/>
                <a:ea typeface="Georgia"/>
                <a:cs typeface="Georgia"/>
                <a:sym typeface="Georgia"/>
              </a:rPr>
              <a:t>Seer’s credit increase </a:t>
            </a:r>
            <a:r>
              <a:rPr lang="en-GB" b="1">
                <a:solidFill>
                  <a:srgbClr val="24292E"/>
                </a:solidFill>
                <a:highlight>
                  <a:schemeClr val="lt1"/>
                </a:highlight>
                <a:latin typeface="Georgia"/>
                <a:ea typeface="Georgia"/>
                <a:cs typeface="Georgia"/>
                <a:sym typeface="Georgia"/>
              </a:rPr>
              <a:t>0.05</a:t>
            </a:r>
            <a:r>
              <a:rPr lang="en-GB">
                <a:solidFill>
                  <a:srgbClr val="24292E"/>
                </a:solidFill>
                <a:highlight>
                  <a:schemeClr val="lt1"/>
                </a:highlight>
                <a:latin typeface="Georgia"/>
                <a:ea typeface="Georgia"/>
                <a:cs typeface="Georgia"/>
                <a:sym typeface="Georgia"/>
              </a:rPr>
              <a:t> when he discovers a</a:t>
            </a:r>
            <a:r>
              <a:rPr lang="en-GB" b="1">
                <a:solidFill>
                  <a:srgbClr val="24292E"/>
                </a:solidFill>
                <a:highlight>
                  <a:schemeClr val="lt1"/>
                </a:highlight>
                <a:latin typeface="Georgia"/>
                <a:ea typeface="Georgia"/>
                <a:cs typeface="Georgia"/>
                <a:sym typeface="Georgia"/>
              </a:rPr>
              <a:t> Villager</a:t>
            </a:r>
            <a:r>
              <a:rPr lang="en-GB">
                <a:solidFill>
                  <a:srgbClr val="24292E"/>
                </a:solidFill>
                <a:highlight>
                  <a:schemeClr val="lt1"/>
                </a:highlight>
                <a:latin typeface="Georgia"/>
                <a:ea typeface="Georgia"/>
                <a:cs typeface="Georgia"/>
                <a:sym typeface="Georgia"/>
              </a:rPr>
              <a:t>, and </a:t>
            </a:r>
            <a:r>
              <a:rPr lang="en-GB" b="1">
                <a:solidFill>
                  <a:srgbClr val="24292E"/>
                </a:solidFill>
                <a:highlight>
                  <a:schemeClr val="lt1"/>
                </a:highlight>
                <a:latin typeface="Georgia"/>
                <a:ea typeface="Georgia"/>
                <a:cs typeface="Georgia"/>
                <a:sym typeface="Georgia"/>
              </a:rPr>
              <a:t>0.1</a:t>
            </a:r>
            <a:r>
              <a:rPr lang="en-GB">
                <a:solidFill>
                  <a:srgbClr val="24292E"/>
                </a:solidFill>
                <a:highlight>
                  <a:schemeClr val="lt1"/>
                </a:highlight>
                <a:latin typeface="Georgia"/>
                <a:ea typeface="Georgia"/>
                <a:cs typeface="Georgia"/>
                <a:sym typeface="Georgia"/>
              </a:rPr>
              <a:t> when he discovers a </a:t>
            </a:r>
            <a:r>
              <a:rPr lang="en-GB" b="1">
                <a:solidFill>
                  <a:srgbClr val="24292E"/>
                </a:solidFill>
                <a:highlight>
                  <a:schemeClr val="lt1"/>
                </a:highlight>
                <a:latin typeface="Georgia"/>
                <a:ea typeface="Georgia"/>
                <a:cs typeface="Georgia"/>
                <a:sym typeface="Georgia"/>
              </a:rPr>
              <a:t>Werewolf</a:t>
            </a:r>
            <a:r>
              <a:rPr lang="en-GB">
                <a:solidFill>
                  <a:srgbClr val="24292E"/>
                </a:solidFill>
                <a:highlight>
                  <a:schemeClr val="lt1"/>
                </a:highlight>
                <a:latin typeface="Georgia"/>
                <a:ea typeface="Georgia"/>
                <a:cs typeface="Georgia"/>
                <a:sym typeface="Georgia"/>
              </a:rPr>
              <a:t>, since the latter one gives him more information. Seer’s </a:t>
            </a:r>
            <a:r>
              <a:rPr lang="en-GB" b="1">
                <a:solidFill>
                  <a:srgbClr val="24292E"/>
                </a:solidFill>
                <a:highlight>
                  <a:schemeClr val="lt1"/>
                </a:highlight>
                <a:latin typeface="Georgia"/>
                <a:ea typeface="Georgia"/>
                <a:cs typeface="Georgia"/>
                <a:sym typeface="Georgia"/>
              </a:rPr>
              <a:t>maximum</a:t>
            </a:r>
            <a:r>
              <a:rPr lang="en-GB">
                <a:solidFill>
                  <a:srgbClr val="24292E"/>
                </a:solidFill>
                <a:highlight>
                  <a:schemeClr val="lt1"/>
                </a:highlight>
                <a:latin typeface="Georgia"/>
                <a:ea typeface="Georgia"/>
                <a:cs typeface="Georgia"/>
                <a:sym typeface="Georgia"/>
              </a:rPr>
              <a:t> credit is set as </a:t>
            </a:r>
            <a:r>
              <a:rPr lang="en-GB" b="1">
                <a:solidFill>
                  <a:srgbClr val="24292E"/>
                </a:solidFill>
                <a:highlight>
                  <a:schemeClr val="lt1"/>
                </a:highlight>
                <a:latin typeface="Georgia"/>
                <a:ea typeface="Georgia"/>
                <a:cs typeface="Georgia"/>
                <a:sym typeface="Georgia"/>
              </a:rPr>
              <a:t>0.8</a:t>
            </a:r>
            <a:r>
              <a:rPr lang="en-GB">
                <a:solidFill>
                  <a:srgbClr val="24292E"/>
                </a:solidFill>
                <a:highlight>
                  <a:schemeClr val="lt1"/>
                </a:highlight>
                <a:latin typeface="Georgia"/>
                <a:ea typeface="Georgia"/>
                <a:cs typeface="Georgia"/>
                <a:sym typeface="Georgia"/>
              </a:rPr>
              <a:t>.</a:t>
            </a: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r>
              <a:rPr lang="en-GB" b="1" u="sng">
                <a:solidFill>
                  <a:srgbClr val="4A86E8"/>
                </a:solidFill>
                <a:highlight>
                  <a:srgbClr val="FFFFFF"/>
                </a:highlight>
                <a:latin typeface="Georgia"/>
                <a:ea typeface="Georgia"/>
                <a:cs typeface="Georgia"/>
                <a:sym typeface="Georgia"/>
              </a:rPr>
              <a:t>Assumption 1</a:t>
            </a:r>
            <a:r>
              <a:rPr lang="en-GB">
                <a:solidFill>
                  <a:srgbClr val="24292E"/>
                </a:solidFill>
                <a:highlight>
                  <a:schemeClr val="lt1"/>
                </a:highlight>
                <a:latin typeface="Georgia"/>
                <a:ea typeface="Georgia"/>
                <a:cs typeface="Georgia"/>
                <a:sym typeface="Georgia"/>
              </a:rPr>
              <a:t>: </a:t>
            </a:r>
            <a:r>
              <a:rPr lang="en-GB" b="1" i="1">
                <a:solidFill>
                  <a:srgbClr val="24292E"/>
                </a:solidFill>
                <a:highlight>
                  <a:schemeClr val="lt1"/>
                </a:highlight>
                <a:latin typeface="Georgia"/>
                <a:ea typeface="Georgia"/>
                <a:cs typeface="Georgia"/>
                <a:sym typeface="Georgia"/>
              </a:rPr>
              <a:t>With more information, a player is more likely to convince others, </a:t>
            </a:r>
            <a:endParaRPr b="1" i="1">
              <a:solidFill>
                <a:srgbClr val="24292E"/>
              </a:solidFill>
              <a:highlight>
                <a:schemeClr val="lt1"/>
              </a:highlight>
              <a:latin typeface="Georgia"/>
              <a:ea typeface="Georgia"/>
              <a:cs typeface="Georgia"/>
              <a:sym typeface="Georgia"/>
            </a:endParaRPr>
          </a:p>
          <a:p>
            <a:pPr marL="914400" marR="0" lvl="0" indent="457200" algn="l" rtl="0">
              <a:lnSpc>
                <a:spcPct val="150000"/>
              </a:lnSpc>
              <a:spcBef>
                <a:spcPts val="0"/>
              </a:spcBef>
              <a:spcAft>
                <a:spcPts val="0"/>
              </a:spcAft>
              <a:buNone/>
            </a:pPr>
            <a:r>
              <a:rPr lang="en-GB" b="1" i="1">
                <a:solidFill>
                  <a:srgbClr val="24292E"/>
                </a:solidFill>
                <a:highlight>
                  <a:schemeClr val="lt1"/>
                </a:highlight>
                <a:latin typeface="Georgia"/>
                <a:ea typeface="Georgia"/>
                <a:cs typeface="Georgia"/>
                <a:sym typeface="Georgia"/>
              </a:rPr>
              <a:t>i.e., his credit becomes higher.</a:t>
            </a:r>
            <a:endParaRPr b="1" i="1">
              <a:solidFill>
                <a:srgbClr val="24292E"/>
              </a:solidFill>
              <a:highlight>
                <a:schemeClr val="lt1"/>
              </a:highlight>
              <a:latin typeface="Georgia"/>
              <a:ea typeface="Georgia"/>
              <a:cs typeface="Georgia"/>
              <a:sym typeface="Georgia"/>
            </a:endParaRPr>
          </a:p>
          <a:p>
            <a:pPr marL="45720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4"/>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Simulation</a:t>
            </a:r>
            <a:endParaRPr/>
          </a:p>
        </p:txBody>
      </p:sp>
      <p:sp>
        <p:nvSpPr>
          <p:cNvPr id="169" name="Google Shape;169;p24"/>
          <p:cNvSpPr txBox="1"/>
          <p:nvPr/>
        </p:nvSpPr>
        <p:spPr>
          <a:xfrm>
            <a:off x="764675" y="2106300"/>
            <a:ext cx="7798200" cy="3188700"/>
          </a:xfrm>
          <a:prstGeom prst="rect">
            <a:avLst/>
          </a:prstGeom>
          <a:noFill/>
          <a:ln>
            <a:noFill/>
          </a:ln>
        </p:spPr>
        <p:txBody>
          <a:bodyPr spcFirstLastPara="1" wrap="square" lIns="91425" tIns="91425" rIns="91425" bIns="91425" anchor="ctr" anchorCtr="0">
            <a:noAutofit/>
          </a:bodyPr>
          <a:lstStyle/>
          <a:p>
            <a:pPr marL="914400" lvl="1" indent="-317500" algn="l" rtl="0">
              <a:lnSpc>
                <a:spcPct val="150000"/>
              </a:lnSpc>
              <a:spcBef>
                <a:spcPts val="0"/>
              </a:spcBef>
              <a:spcAft>
                <a:spcPts val="0"/>
              </a:spcAft>
              <a:buClr>
                <a:srgbClr val="24292E"/>
              </a:buClr>
              <a:buSzPts val="1400"/>
              <a:buFont typeface="Georgia"/>
              <a:buChar char="○"/>
            </a:pPr>
            <a:r>
              <a:rPr lang="en-GB" b="1" u="sng">
                <a:solidFill>
                  <a:srgbClr val="24292E"/>
                </a:solidFill>
                <a:highlight>
                  <a:schemeClr val="lt1"/>
                </a:highlight>
                <a:latin typeface="Georgia"/>
                <a:ea typeface="Georgia"/>
                <a:cs typeface="Georgia"/>
                <a:sym typeface="Georgia"/>
              </a:rPr>
              <a:t>Sheriff</a:t>
            </a:r>
            <a:r>
              <a:rPr lang="en-GB">
                <a:solidFill>
                  <a:srgbClr val="24292E"/>
                </a:solidFill>
                <a:highlight>
                  <a:schemeClr val="lt1"/>
                </a:highlight>
                <a:latin typeface="Georgia"/>
                <a:ea typeface="Georgia"/>
                <a:cs typeface="Georgia"/>
                <a:sym typeface="Georgia"/>
              </a:rPr>
              <a:t>: we take player with this title as a player who is thinked trustworthy by others. As a result, whoever earned this title will have his credit increased by </a:t>
            </a:r>
            <a:r>
              <a:rPr lang="en-GB" b="1">
                <a:solidFill>
                  <a:srgbClr val="24292E"/>
                </a:solidFill>
                <a:highlight>
                  <a:schemeClr val="lt1"/>
                </a:highlight>
                <a:latin typeface="Georgia"/>
                <a:ea typeface="Georgia"/>
                <a:cs typeface="Georgia"/>
                <a:sym typeface="Georgia"/>
              </a:rPr>
              <a:t>0.1</a:t>
            </a:r>
            <a:r>
              <a:rPr lang="en-GB">
                <a:solidFill>
                  <a:srgbClr val="24292E"/>
                </a:solidFill>
                <a:highlight>
                  <a:schemeClr val="lt1"/>
                </a:highlight>
                <a:latin typeface="Georgia"/>
                <a:ea typeface="Georgia"/>
                <a:cs typeface="Georgia"/>
                <a:sym typeface="Georgia"/>
              </a:rPr>
              <a:t>.</a:t>
            </a:r>
            <a:endParaRPr>
              <a:solidFill>
                <a:srgbClr val="24292E"/>
              </a:solidFill>
              <a:highlight>
                <a:schemeClr val="lt1"/>
              </a:highlight>
              <a:latin typeface="Georgia"/>
              <a:ea typeface="Georgia"/>
              <a:cs typeface="Georgia"/>
              <a:sym typeface="Georgia"/>
            </a:endParaRPr>
          </a:p>
          <a:p>
            <a:pPr marL="914400" lvl="0" indent="0" algn="l" rtl="0">
              <a:lnSpc>
                <a:spcPct val="150000"/>
              </a:lnSpc>
              <a:spcBef>
                <a:spcPts val="0"/>
              </a:spcBef>
              <a:spcAft>
                <a:spcPts val="0"/>
              </a:spcAft>
              <a:buNone/>
            </a:pPr>
            <a:r>
              <a:rPr lang="en-GB">
                <a:solidFill>
                  <a:srgbClr val="24292E"/>
                </a:solidFill>
                <a:highlight>
                  <a:schemeClr val="lt1"/>
                </a:highlight>
                <a:latin typeface="Georgia"/>
                <a:ea typeface="Georgia"/>
                <a:cs typeface="Georgia"/>
                <a:sym typeface="Georgia"/>
              </a:rPr>
              <a:t>To simplify the simulation, we only consider the situation that </a:t>
            </a:r>
            <a:r>
              <a:rPr lang="en-GB" b="1">
                <a:solidFill>
                  <a:srgbClr val="24292E"/>
                </a:solidFill>
                <a:highlight>
                  <a:schemeClr val="lt1"/>
                </a:highlight>
                <a:latin typeface="Georgia"/>
                <a:ea typeface="Georgia"/>
                <a:cs typeface="Georgia"/>
                <a:sym typeface="Georgia"/>
              </a:rPr>
              <a:t>Seer and a Werewolf</a:t>
            </a:r>
            <a:r>
              <a:rPr lang="en-GB">
                <a:solidFill>
                  <a:srgbClr val="24292E"/>
                </a:solidFill>
                <a:highlight>
                  <a:schemeClr val="lt1"/>
                </a:highlight>
                <a:latin typeface="Georgia"/>
                <a:ea typeface="Georgia"/>
                <a:cs typeface="Georgia"/>
                <a:sym typeface="Georgia"/>
              </a:rPr>
              <a:t> run for the sheriff title when the real Seer is alive and let one </a:t>
            </a:r>
            <a:r>
              <a:rPr lang="en-GB" b="1">
                <a:solidFill>
                  <a:srgbClr val="24292E"/>
                </a:solidFill>
                <a:highlight>
                  <a:schemeClr val="lt1"/>
                </a:highlight>
                <a:latin typeface="Georgia"/>
                <a:ea typeface="Georgia"/>
                <a:cs typeface="Georgia"/>
                <a:sym typeface="Georgia"/>
              </a:rPr>
              <a:t>Villager take the Seer’s place</a:t>
            </a:r>
            <a:r>
              <a:rPr lang="en-GB">
                <a:solidFill>
                  <a:srgbClr val="24292E"/>
                </a:solidFill>
                <a:highlight>
                  <a:schemeClr val="lt1"/>
                </a:highlight>
                <a:latin typeface="Georgia"/>
                <a:ea typeface="Georgia"/>
                <a:cs typeface="Georgia"/>
                <a:sym typeface="Georgia"/>
              </a:rPr>
              <a:t> when the actual Seer is dead.</a:t>
            </a:r>
            <a:endParaRPr>
              <a:solidFill>
                <a:srgbClr val="24292E"/>
              </a:solidFill>
              <a:highlight>
                <a:schemeClr val="lt1"/>
              </a:highlight>
              <a:latin typeface="Georgia"/>
              <a:ea typeface="Georgia"/>
              <a:cs typeface="Georgia"/>
              <a:sym typeface="Georgia"/>
            </a:endParaRPr>
          </a:p>
          <a:p>
            <a:pPr marL="91440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0" lvl="0" indent="0" algn="l" rtl="0">
              <a:lnSpc>
                <a:spcPct val="150000"/>
              </a:lnSpc>
              <a:spcBef>
                <a:spcPts val="0"/>
              </a:spcBef>
              <a:spcAft>
                <a:spcPts val="0"/>
              </a:spcAft>
              <a:buNone/>
            </a:pPr>
            <a:r>
              <a:rPr lang="en-GB" b="1" u="sng">
                <a:solidFill>
                  <a:srgbClr val="4A86E8"/>
                </a:solidFill>
                <a:highlight>
                  <a:srgbClr val="FFFFFF"/>
                </a:highlight>
                <a:latin typeface="Georgia"/>
                <a:ea typeface="Georgia"/>
                <a:cs typeface="Georgia"/>
                <a:sym typeface="Georgia"/>
              </a:rPr>
              <a:t>Assumption 2</a:t>
            </a:r>
            <a:r>
              <a:rPr lang="en-GB">
                <a:solidFill>
                  <a:srgbClr val="24292E"/>
                </a:solidFill>
                <a:highlight>
                  <a:schemeClr val="lt1"/>
                </a:highlight>
                <a:latin typeface="Georgia"/>
                <a:ea typeface="Georgia"/>
                <a:cs typeface="Georgia"/>
                <a:sym typeface="Georgia"/>
              </a:rPr>
              <a:t>: Though Villagers also get their chances to make speeches in debates, only the </a:t>
            </a:r>
            <a:endParaRPr>
              <a:solidFill>
                <a:srgbClr val="24292E"/>
              </a:solidFill>
              <a:highlight>
                <a:schemeClr val="lt1"/>
              </a:highlight>
              <a:latin typeface="Georgia"/>
              <a:ea typeface="Georgia"/>
              <a:cs typeface="Georgia"/>
              <a:sym typeface="Georgia"/>
            </a:endParaRPr>
          </a:p>
          <a:p>
            <a:pPr marL="914400" lvl="0" indent="457200" algn="l" rtl="0">
              <a:lnSpc>
                <a:spcPct val="150000"/>
              </a:lnSpc>
              <a:spcBef>
                <a:spcPts val="0"/>
              </a:spcBef>
              <a:spcAft>
                <a:spcPts val="0"/>
              </a:spcAft>
              <a:buNone/>
            </a:pPr>
            <a:r>
              <a:rPr lang="en-GB" b="1">
                <a:solidFill>
                  <a:srgbClr val="24292E"/>
                </a:solidFill>
                <a:highlight>
                  <a:schemeClr val="lt1"/>
                </a:highlight>
                <a:latin typeface="Georgia"/>
                <a:ea typeface="Georgia"/>
                <a:cs typeface="Georgia"/>
                <a:sym typeface="Georgia"/>
              </a:rPr>
              <a:t>Seer and the Sheriff’s accusations</a:t>
            </a:r>
            <a:r>
              <a:rPr lang="en-GB">
                <a:solidFill>
                  <a:srgbClr val="24292E"/>
                </a:solidFill>
                <a:highlight>
                  <a:schemeClr val="lt1"/>
                </a:highlight>
                <a:latin typeface="Georgia"/>
                <a:ea typeface="Georgia"/>
                <a:cs typeface="Georgia"/>
                <a:sym typeface="Georgia"/>
              </a:rPr>
              <a:t> are possible to convince others, that is, </a:t>
            </a:r>
            <a:endParaRPr>
              <a:solidFill>
                <a:srgbClr val="24292E"/>
              </a:solidFill>
              <a:highlight>
                <a:schemeClr val="lt1"/>
              </a:highlight>
              <a:latin typeface="Georgia"/>
              <a:ea typeface="Georgia"/>
              <a:cs typeface="Georgia"/>
              <a:sym typeface="Georgia"/>
            </a:endParaRPr>
          </a:p>
          <a:p>
            <a:pPr marL="1371600" lvl="0" indent="0" algn="l" rtl="0">
              <a:lnSpc>
                <a:spcPct val="150000"/>
              </a:lnSpc>
              <a:spcBef>
                <a:spcPts val="0"/>
              </a:spcBef>
              <a:spcAft>
                <a:spcPts val="0"/>
              </a:spcAft>
              <a:buClr>
                <a:srgbClr val="000000"/>
              </a:buClr>
              <a:buSzPts val="1100"/>
              <a:buFont typeface="Arial"/>
              <a:buNone/>
            </a:pPr>
            <a:r>
              <a:rPr lang="en-GB">
                <a:solidFill>
                  <a:srgbClr val="24292E"/>
                </a:solidFill>
                <a:highlight>
                  <a:schemeClr val="lt1"/>
                </a:highlight>
                <a:latin typeface="Georgia"/>
                <a:ea typeface="Georgia"/>
                <a:cs typeface="Georgia"/>
                <a:sym typeface="Georgia"/>
              </a:rPr>
              <a:t>we only consider their accusations, and let others vote.</a:t>
            </a:r>
            <a:endParaRPr>
              <a:solidFill>
                <a:srgbClr val="24292E"/>
              </a:solidFill>
              <a:highlight>
                <a:schemeClr val="lt1"/>
              </a:highlight>
              <a:latin typeface="Georgia"/>
              <a:ea typeface="Georgia"/>
              <a:cs typeface="Georgia"/>
              <a:sym typeface="Georgia"/>
            </a:endParaRPr>
          </a:p>
          <a:p>
            <a:pPr marL="45720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a:p>
            <a:pPr marL="0" marR="0" lvl="0" indent="0" algn="l" rtl="0">
              <a:lnSpc>
                <a:spcPct val="150000"/>
              </a:lnSpc>
              <a:spcBef>
                <a:spcPts val="0"/>
              </a:spcBef>
              <a:spcAft>
                <a:spcPts val="0"/>
              </a:spcAft>
              <a:buNone/>
            </a:pPr>
            <a:endParaRPr>
              <a:solidFill>
                <a:srgbClr val="24292E"/>
              </a:solidFill>
              <a:highlight>
                <a:schemeClr val="lt1"/>
              </a:highlight>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Night: Who is protected by Guard</a:t>
            </a:r>
            <a:endParaRPr/>
          </a:p>
        </p:txBody>
      </p:sp>
      <p:sp>
        <p:nvSpPr>
          <p:cNvPr id="175" name="Google Shape;175;p25"/>
          <p:cNvSpPr txBox="1">
            <a:spLocks noGrp="1"/>
          </p:cNvSpPr>
          <p:nvPr>
            <p:ph type="body" idx="1"/>
          </p:nvPr>
        </p:nvSpPr>
        <p:spPr>
          <a:xfrm>
            <a:off x="727650" y="1557575"/>
            <a:ext cx="7688700" cy="2261100"/>
          </a:xfrm>
          <a:prstGeom prst="rect">
            <a:avLst/>
          </a:prstGeom>
        </p:spPr>
        <p:txBody>
          <a:bodyPr spcFirstLastPara="1" wrap="square" lIns="91425" tIns="91425" rIns="91425" bIns="91425" anchor="t" anchorCtr="0">
            <a:noAutofit/>
          </a:bodyPr>
          <a:lstStyle/>
          <a:p>
            <a:pPr marL="457200" lvl="0" indent="0" algn="l" rtl="0">
              <a:lnSpc>
                <a:spcPct val="150000"/>
              </a:lnSpc>
              <a:spcBef>
                <a:spcPts val="0"/>
              </a:spcBef>
              <a:spcAft>
                <a:spcPts val="0"/>
              </a:spcAft>
              <a:buNone/>
            </a:pPr>
            <a:r>
              <a:rPr lang="en-GB" sz="1600">
                <a:solidFill>
                  <a:srgbClr val="24292E"/>
                </a:solidFill>
                <a:highlight>
                  <a:schemeClr val="lt1"/>
                </a:highlight>
                <a:latin typeface="Georgia"/>
                <a:ea typeface="Georgia"/>
                <a:cs typeface="Georgia"/>
                <a:sym typeface="Georgia"/>
              </a:rPr>
              <a:t>Guard chooses someone to protect</a:t>
            </a:r>
            <a:endParaRPr sz="1600">
              <a:solidFill>
                <a:srgbClr val="24292E"/>
              </a:solidFill>
              <a:highlight>
                <a:schemeClr val="lt1"/>
              </a:highlight>
              <a:latin typeface="Georgia"/>
              <a:ea typeface="Georgia"/>
              <a:cs typeface="Georgia"/>
              <a:sym typeface="Georgia"/>
            </a:endParaRPr>
          </a:p>
          <a:p>
            <a:pPr marL="914400" lvl="1" indent="-330200" algn="l" rtl="0">
              <a:lnSpc>
                <a:spcPct val="150000"/>
              </a:lnSpc>
              <a:spcBef>
                <a:spcPts val="0"/>
              </a:spcBef>
              <a:spcAft>
                <a:spcPts val="0"/>
              </a:spcAft>
              <a:buClr>
                <a:srgbClr val="24292E"/>
              </a:buClr>
              <a:buSzPts val="1600"/>
              <a:buFont typeface="Arial"/>
              <a:buChar char="○"/>
            </a:pPr>
            <a:r>
              <a:rPr lang="en-GB" sz="1600">
                <a:solidFill>
                  <a:srgbClr val="24292E"/>
                </a:solidFill>
                <a:highlight>
                  <a:schemeClr val="lt1"/>
                </a:highlight>
              </a:rPr>
              <a:t>If the </a:t>
            </a:r>
            <a:r>
              <a:rPr lang="en-GB" sz="1600" b="1">
                <a:solidFill>
                  <a:srgbClr val="24292E"/>
                </a:solidFill>
                <a:highlight>
                  <a:schemeClr val="lt1"/>
                </a:highlight>
              </a:rPr>
              <a:t>Sheriff</a:t>
            </a:r>
            <a:r>
              <a:rPr lang="en-GB" sz="1600">
                <a:solidFill>
                  <a:srgbClr val="24292E"/>
                </a:solidFill>
                <a:highlight>
                  <a:schemeClr val="lt1"/>
                </a:highlight>
              </a:rPr>
              <a:t> exists, Guard will protect the Sheriff at the probability of the Sheriff’s credit</a:t>
            </a:r>
            <a:endParaRPr sz="1600">
              <a:solidFill>
                <a:srgbClr val="24292E"/>
              </a:solidFill>
              <a:highlight>
                <a:schemeClr val="lt1"/>
              </a:highlight>
            </a:endParaRPr>
          </a:p>
          <a:p>
            <a:pPr marL="1371600" lvl="0" indent="-330200" algn="l" rtl="0">
              <a:lnSpc>
                <a:spcPct val="150000"/>
              </a:lnSpc>
              <a:spcBef>
                <a:spcPts val="0"/>
              </a:spcBef>
              <a:spcAft>
                <a:spcPts val="0"/>
              </a:spcAft>
              <a:buClr>
                <a:srgbClr val="24292E"/>
              </a:buClr>
              <a:buSzPts val="1600"/>
              <a:buChar char="➔"/>
            </a:pPr>
            <a:r>
              <a:rPr lang="en-GB" sz="1600">
                <a:solidFill>
                  <a:srgbClr val="24292E"/>
                </a:solidFill>
                <a:highlight>
                  <a:schemeClr val="lt1"/>
                </a:highlight>
              </a:rPr>
              <a:t>Bernoulli distribution</a:t>
            </a:r>
            <a:endParaRPr sz="1600">
              <a:solidFill>
                <a:srgbClr val="24292E"/>
              </a:solidFill>
              <a:highlight>
                <a:schemeClr val="lt1"/>
              </a:highlight>
            </a:endParaRPr>
          </a:p>
          <a:p>
            <a:pPr marL="2286000" lvl="0" indent="0" algn="l" rtl="0">
              <a:lnSpc>
                <a:spcPct val="150000"/>
              </a:lnSpc>
              <a:spcBef>
                <a:spcPts val="0"/>
              </a:spcBef>
              <a:spcAft>
                <a:spcPts val="0"/>
              </a:spcAft>
              <a:buNone/>
            </a:pPr>
            <a:endParaRPr sz="1600">
              <a:solidFill>
                <a:srgbClr val="24292E"/>
              </a:solidFill>
              <a:highlight>
                <a:schemeClr val="lt1"/>
              </a:highlight>
            </a:endParaRPr>
          </a:p>
          <a:p>
            <a:pPr marL="914400" lvl="1" indent="-330200" algn="l" rtl="0">
              <a:lnSpc>
                <a:spcPct val="115000"/>
              </a:lnSpc>
              <a:spcBef>
                <a:spcPts val="0"/>
              </a:spcBef>
              <a:spcAft>
                <a:spcPts val="0"/>
              </a:spcAft>
              <a:buClr>
                <a:srgbClr val="24292E"/>
              </a:buClr>
              <a:buSzPts val="1600"/>
              <a:buFont typeface="Arial"/>
              <a:buChar char="○"/>
            </a:pPr>
            <a:r>
              <a:rPr lang="en-GB" sz="1600">
                <a:solidFill>
                  <a:srgbClr val="000000"/>
                </a:solidFill>
                <a:highlight>
                  <a:srgbClr val="FFFFFF"/>
                </a:highlight>
              </a:rPr>
              <a:t>If </a:t>
            </a:r>
            <a:r>
              <a:rPr lang="en-GB" sz="1600" b="1">
                <a:solidFill>
                  <a:srgbClr val="000000"/>
                </a:solidFill>
                <a:highlight>
                  <a:srgbClr val="FFFFFF"/>
                </a:highlight>
              </a:rPr>
              <a:t>NO Sheriff </a:t>
            </a:r>
            <a:r>
              <a:rPr lang="en-GB" sz="1600">
                <a:solidFill>
                  <a:srgbClr val="000000"/>
                </a:solidFill>
                <a:highlight>
                  <a:srgbClr val="FFFFFF"/>
                </a:highlight>
              </a:rPr>
              <a:t>exists, Guard will protect someone randomly.</a:t>
            </a:r>
            <a:endParaRPr sz="1600">
              <a:solidFill>
                <a:srgbClr val="24292E"/>
              </a:solidFill>
              <a:highlight>
                <a:srgbClr val="FFFFFF"/>
              </a:highlight>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title"/>
          </p:nvPr>
        </p:nvSpPr>
        <p:spPr>
          <a:xfrm>
            <a:off x="727650" y="604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Night: Who is killed by Werewolves</a:t>
            </a:r>
            <a:endParaRPr/>
          </a:p>
        </p:txBody>
      </p:sp>
      <p:sp>
        <p:nvSpPr>
          <p:cNvPr id="181" name="Google Shape;181;p26"/>
          <p:cNvSpPr txBox="1">
            <a:spLocks noGrp="1"/>
          </p:cNvSpPr>
          <p:nvPr>
            <p:ph type="body" idx="1"/>
          </p:nvPr>
        </p:nvSpPr>
        <p:spPr>
          <a:xfrm>
            <a:off x="727650" y="1557575"/>
            <a:ext cx="7688700" cy="22611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GB" sz="1600">
                <a:solidFill>
                  <a:srgbClr val="24292E"/>
                </a:solidFill>
                <a:highlight>
                  <a:schemeClr val="lt1"/>
                </a:highlight>
              </a:rPr>
              <a:t>Werewolves choose someone to kill</a:t>
            </a:r>
            <a:endParaRPr sz="1600">
              <a:solidFill>
                <a:srgbClr val="24292E"/>
              </a:solidFill>
              <a:highlight>
                <a:schemeClr val="lt1"/>
              </a:highlight>
            </a:endParaRPr>
          </a:p>
          <a:p>
            <a:pPr marL="914400" lvl="1" indent="-330200" algn="l" rtl="0">
              <a:lnSpc>
                <a:spcPct val="115000"/>
              </a:lnSpc>
              <a:spcBef>
                <a:spcPts val="0"/>
              </a:spcBef>
              <a:spcAft>
                <a:spcPts val="0"/>
              </a:spcAft>
              <a:buClr>
                <a:srgbClr val="24292E"/>
              </a:buClr>
              <a:buSzPts val="1600"/>
              <a:buFont typeface="Arial"/>
              <a:buChar char="○"/>
            </a:pPr>
            <a:r>
              <a:rPr lang="en-GB" sz="1600">
                <a:solidFill>
                  <a:srgbClr val="000000"/>
                </a:solidFill>
                <a:highlight>
                  <a:srgbClr val="FFFFFF"/>
                </a:highlight>
              </a:rPr>
              <a:t>Randomly choose an </a:t>
            </a:r>
            <a:r>
              <a:rPr lang="en-GB" sz="1600" b="1" u="sng">
                <a:solidFill>
                  <a:srgbClr val="000000"/>
                </a:solidFill>
                <a:highlight>
                  <a:srgbClr val="FFFFFF"/>
                </a:highlight>
              </a:rPr>
              <a:t>alive non-werewolf</a:t>
            </a:r>
            <a:r>
              <a:rPr lang="en-GB" sz="1600">
                <a:solidFill>
                  <a:srgbClr val="000000"/>
                </a:solidFill>
                <a:highlight>
                  <a:srgbClr val="FFFFFF"/>
                </a:highlight>
              </a:rPr>
              <a:t>.</a:t>
            </a:r>
            <a:endParaRPr sz="1600">
              <a:solidFill>
                <a:srgbClr val="000000"/>
              </a:solidFill>
              <a:highlight>
                <a:srgbClr val="FFFFFF"/>
              </a:highlight>
            </a:endParaRPr>
          </a:p>
          <a:p>
            <a:pPr marL="0" lvl="0" indent="0" algn="l" rtl="0">
              <a:lnSpc>
                <a:spcPct val="115000"/>
              </a:lnSpc>
              <a:spcBef>
                <a:spcPts val="0"/>
              </a:spcBef>
              <a:spcAft>
                <a:spcPts val="0"/>
              </a:spcAft>
              <a:buNone/>
            </a:pPr>
            <a:endParaRPr sz="1600" i="1">
              <a:solidFill>
                <a:srgbClr val="808080"/>
              </a:solidFill>
              <a:highlight>
                <a:srgbClr val="FFFFFF"/>
              </a:highlight>
            </a:endParaRPr>
          </a:p>
          <a:p>
            <a:pPr marL="914400" lvl="1" indent="-330200" algn="l" rtl="0">
              <a:lnSpc>
                <a:spcPct val="115000"/>
              </a:lnSpc>
              <a:spcBef>
                <a:spcPts val="0"/>
              </a:spcBef>
              <a:spcAft>
                <a:spcPts val="0"/>
              </a:spcAft>
              <a:buClr>
                <a:srgbClr val="24292E"/>
              </a:buClr>
              <a:buSzPts val="1600"/>
              <a:buFont typeface="Arial"/>
              <a:buChar char="○"/>
            </a:pPr>
            <a:r>
              <a:rPr lang="en-GB" sz="1600">
                <a:solidFill>
                  <a:srgbClr val="24292E"/>
                </a:solidFill>
                <a:highlight>
                  <a:srgbClr val="FFFFFF"/>
                </a:highlight>
              </a:rPr>
              <a:t>If the Sheriff is not a Werewolf, Werewolves will kill </a:t>
            </a:r>
            <a:r>
              <a:rPr lang="en-GB" sz="1600" b="1" u="sng">
                <a:solidFill>
                  <a:srgbClr val="24292E"/>
                </a:solidFill>
                <a:highlight>
                  <a:srgbClr val="FFFFFF"/>
                </a:highlight>
              </a:rPr>
              <a:t>the Sheriff</a:t>
            </a:r>
            <a:r>
              <a:rPr lang="en-GB" sz="1600">
                <a:solidFill>
                  <a:srgbClr val="24292E"/>
                </a:solidFill>
                <a:highlight>
                  <a:srgbClr val="FFFFFF"/>
                </a:highlight>
              </a:rPr>
              <a:t> first. Replace the player to kill with the Sheriff.</a:t>
            </a:r>
            <a:endParaRPr sz="1600">
              <a:solidFill>
                <a:srgbClr val="24292E"/>
              </a:solidFill>
              <a:highlight>
                <a:srgbClr val="FFFFFF"/>
              </a:highlight>
            </a:endParaRPr>
          </a:p>
          <a:p>
            <a:pPr marL="914400" lvl="0" indent="0" algn="l" rtl="0">
              <a:lnSpc>
                <a:spcPct val="115000"/>
              </a:lnSpc>
              <a:spcBef>
                <a:spcPts val="0"/>
              </a:spcBef>
              <a:spcAft>
                <a:spcPts val="0"/>
              </a:spcAft>
              <a:buNone/>
            </a:pPr>
            <a:endParaRPr sz="1600">
              <a:solidFill>
                <a:srgbClr val="24292E"/>
              </a:solidFill>
              <a:highlight>
                <a:schemeClr val="lt1"/>
              </a:highlight>
            </a:endParaRPr>
          </a:p>
          <a:p>
            <a:pPr marL="457200" marR="0" lvl="0" indent="0" algn="l" rtl="0">
              <a:lnSpc>
                <a:spcPct val="150000"/>
              </a:lnSpc>
              <a:spcBef>
                <a:spcPts val="0"/>
              </a:spcBef>
              <a:spcAft>
                <a:spcPts val="0"/>
              </a:spcAft>
              <a:buNone/>
            </a:pPr>
            <a:endParaRPr sz="1600">
              <a:solidFill>
                <a:srgbClr val="24292E"/>
              </a:solidFill>
              <a:highlight>
                <a:schemeClr val="lt1"/>
              </a:highlight>
            </a:endParaRPr>
          </a:p>
          <a:p>
            <a:pPr marL="0" lvl="0" indent="0" algn="l" rtl="0">
              <a:lnSpc>
                <a:spcPct val="150000"/>
              </a:lnSpc>
              <a:spcBef>
                <a:spcPts val="0"/>
              </a:spcBef>
              <a:spcAft>
                <a:spcPts val="0"/>
              </a:spcAft>
              <a:buClr>
                <a:srgbClr val="000000"/>
              </a:buClr>
              <a:buSzPts val="1100"/>
              <a:buFont typeface="Arial"/>
              <a:buNone/>
            </a:pPr>
            <a:endParaRPr sz="1600">
              <a:solidFill>
                <a:srgbClr val="000000"/>
              </a:solidFill>
              <a:latin typeface="Georgia"/>
              <a:ea typeface="Georgia"/>
              <a:cs typeface="Georgia"/>
              <a:sym typeface="Georgia"/>
            </a:endParaRPr>
          </a:p>
          <a:p>
            <a:pPr marL="0" lvl="0" indent="0" algn="l" rtl="0">
              <a:spcBef>
                <a:spcPts val="0"/>
              </a:spcBef>
              <a:spcAft>
                <a:spcPts val="1600"/>
              </a:spcAft>
              <a:buNone/>
            </a:pPr>
            <a:endParaRPr sz="1600">
              <a:solidFill>
                <a:srgbClr val="24292E"/>
              </a:solidFill>
              <a:highlight>
                <a:srgbClr val="FFFFFF"/>
              </a:highlight>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1322</Words>
  <Application>Microsoft Office PowerPoint</Application>
  <PresentationFormat>全屏显示(16:9)</PresentationFormat>
  <Paragraphs>135</Paragraphs>
  <Slides>20</Slides>
  <Notes>20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20</vt:i4>
      </vt:variant>
    </vt:vector>
  </HeadingPairs>
  <TitlesOfParts>
    <vt:vector size="25" baseType="lpstr">
      <vt:lpstr>Lato</vt:lpstr>
      <vt:lpstr>Raleway</vt:lpstr>
      <vt:lpstr>Arial</vt:lpstr>
      <vt:lpstr>Georgia</vt:lpstr>
      <vt:lpstr>Streamline</vt:lpstr>
      <vt:lpstr>The Werewolves of Miller’s Hollow Game Simulation </vt:lpstr>
      <vt:lpstr>INTRODUCTION</vt:lpstr>
      <vt:lpstr>INTRODUCTION</vt:lpstr>
      <vt:lpstr>INTRODUCTION</vt:lpstr>
      <vt:lpstr>Simulation</vt:lpstr>
      <vt:lpstr>Simulation</vt:lpstr>
      <vt:lpstr>Simulation</vt:lpstr>
      <vt:lpstr>Night: Who is protected by Guard</vt:lpstr>
      <vt:lpstr>Night: Who is killed by Werewolves</vt:lpstr>
      <vt:lpstr>Night: Who is checked by Seer</vt:lpstr>
      <vt:lpstr>Night: Determine who is killed successfully</vt:lpstr>
      <vt:lpstr>DAY SIMULATION</vt:lpstr>
      <vt:lpstr>Day: Who is the Sheriff</vt:lpstr>
      <vt:lpstr>Day: Who will be eliminated</vt:lpstr>
      <vt:lpstr>Day: Who will be eliminated</vt:lpstr>
      <vt:lpstr>Day: Who will be eliminated</vt:lpstr>
      <vt:lpstr>Day: Who will be eliminated</vt:lpstr>
      <vt:lpstr>Day: Who will be eliminated</vt:lpstr>
      <vt:lpstr>Conclusion</vt:lpstr>
      <vt:lpstr>THANK YOU! 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Werewolves of Miller’s Hollow Game Simulation </dc:title>
  <cp:lastModifiedBy>Na, Jingxian</cp:lastModifiedBy>
  <cp:revision>1</cp:revision>
  <dcterms:modified xsi:type="dcterms:W3CDTF">2018-12-06T15:05:45Z</dcterms:modified>
</cp:coreProperties>
</file>